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9" r:id="rId4"/>
    <p:sldId id="258" r:id="rId5"/>
    <p:sldId id="270" r:id="rId6"/>
    <p:sldId id="259" r:id="rId7"/>
    <p:sldId id="271" r:id="rId8"/>
    <p:sldId id="272" r:id="rId9"/>
    <p:sldId id="273" r:id="rId10"/>
    <p:sldId id="274" r:id="rId11"/>
    <p:sldId id="276" r:id="rId12"/>
    <p:sldId id="275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60" r:id="rId22"/>
    <p:sldId id="286" r:id="rId23"/>
    <p:sldId id="287" r:id="rId24"/>
    <p:sldId id="288" r:id="rId25"/>
    <p:sldId id="289" r:id="rId26"/>
    <p:sldId id="290" r:id="rId27"/>
    <p:sldId id="261" r:id="rId28"/>
    <p:sldId id="262" r:id="rId29"/>
    <p:sldId id="285" r:id="rId30"/>
    <p:sldId id="263" r:id="rId31"/>
    <p:sldId id="264" r:id="rId32"/>
    <p:sldId id="268" r:id="rId33"/>
    <p:sldId id="267" r:id="rId3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s jedným odstrihnutým a zaobleným roho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uhlý trojuho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10" name="Voľná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ľná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25A8B47-AABA-4F36-A7CA-54E26F38097B}" type="datetimeFigureOut">
              <a:rPr lang="sk-SK" smtClean="0"/>
              <a:pPr/>
              <a:t>29. 3. 2013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94A113-CC28-4FDB-A7FD-3AE190E1F0EB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ľná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ľná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1556792"/>
            <a:ext cx="9144000" cy="50405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32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Stredná zdravotnícka škola, Moyzesova 17,</a:t>
            </a:r>
            <a:br>
              <a:rPr lang="sk-SK" sz="32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sk-SK" sz="320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040 01 Košice</a:t>
            </a:r>
            <a:endParaRPr lang="sk-SK" sz="320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4653136"/>
            <a:ext cx="9144000" cy="648072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28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Analýza kvality sypaných rumančekových čajov</a:t>
            </a:r>
          </a:p>
          <a:p>
            <a:pPr algn="ctr"/>
            <a:endParaRPr lang="sk-SK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491880" y="3140968"/>
            <a:ext cx="24160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3600" b="1" i="0" u="none" strike="noStrike" normalizeH="0" baseline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PREVEDA</a:t>
            </a:r>
            <a:endParaRPr kumimoji="0" lang="sk-SK" sz="3600" b="1" i="0" u="none" strike="noStrike" normalizeH="0" baseline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5940152" y="6093296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sz="20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Erik </a:t>
            </a:r>
            <a:r>
              <a:rPr lang="sk-SK" sz="20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Schmotzer</a:t>
            </a:r>
            <a:r>
              <a:rPr lang="sk-SK" sz="20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2013</a:t>
            </a:r>
            <a:endParaRPr lang="sk-SK" sz="20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Úvod a ciele práce</a:t>
            </a:r>
            <a:endParaRPr lang="sk-SK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445848"/>
          </a:xfrm>
        </p:spPr>
        <p:txBody>
          <a:bodyPr>
            <a:normAutofit lnSpcReduction="10000"/>
          </a:bodyPr>
          <a:lstStyle/>
          <a:p>
            <a:r>
              <a:rPr lang="sk-SK" dirty="0" smtClean="0">
                <a:latin typeface="Arial" pitchFamily="34" charset="0"/>
                <a:cs typeface="Arial" pitchFamily="34" charset="0"/>
              </a:rPr>
              <a:t>Rumančekový čaj – najpoužívanejší bylinný čaj</a:t>
            </a: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Získavanie: zber, pestovanie, výkup, dovoz </a:t>
            </a: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Čaj, Liečivý bylinný čaj, Liečivý bylinný čaj s </a:t>
            </a:r>
            <a:r>
              <a:rPr lang="sk-SK" dirty="0" err="1" smtClean="0">
                <a:latin typeface="Arial" pitchFamily="34" charset="0"/>
                <a:cs typeface="Arial" pitchFamily="34" charset="0"/>
              </a:rPr>
              <a:t>Pharmaceutical</a:t>
            </a:r>
            <a:r>
              <a:rPr lang="sk-SK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k-SK" dirty="0" err="1" smtClean="0">
                <a:latin typeface="Arial" pitchFamily="34" charset="0"/>
                <a:cs typeface="Arial" pitchFamily="34" charset="0"/>
              </a:rPr>
              <a:t>quality</a:t>
            </a:r>
            <a:endParaRPr lang="sk-SK" dirty="0" smtClean="0">
              <a:latin typeface="Arial" pitchFamily="34" charset="0"/>
              <a:cs typeface="Arial" pitchFamily="34" charset="0"/>
            </a:endParaRPr>
          </a:p>
          <a:p>
            <a:endParaRPr lang="sk-SK" dirty="0" smtClean="0">
              <a:latin typeface="Arial" pitchFamily="34" charset="0"/>
              <a:cs typeface="Arial" pitchFamily="34" charset="0"/>
            </a:endParaRP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Kontrola kvality sypaných rumančekových čajov</a:t>
            </a: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Porovnať terapeutickú kvalitu jednotlivých čajov a ich hodnotu pre pacientov</a:t>
            </a: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Osobitné zhodnotenie čaju s označením </a:t>
            </a:r>
            <a:r>
              <a:rPr lang="sk-SK" dirty="0" err="1" smtClean="0">
                <a:latin typeface="Arial" pitchFamily="34" charset="0"/>
                <a:cs typeface="Arial" pitchFamily="34" charset="0"/>
              </a:rPr>
              <a:t>Pharmaceutical</a:t>
            </a:r>
            <a:r>
              <a:rPr lang="sk-SK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k-SK" dirty="0" err="1" smtClean="0">
                <a:latin typeface="Arial" pitchFamily="34" charset="0"/>
                <a:cs typeface="Arial" pitchFamily="34" charset="0"/>
              </a:rPr>
              <a:t>quality</a:t>
            </a:r>
            <a:endParaRPr lang="sk-SK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Obrázok 4" descr="Picture 516.jpg"/>
          <p:cNvPicPr>
            <a:picLocks noChangeAspect="1"/>
          </p:cNvPicPr>
          <p:nvPr/>
        </p:nvPicPr>
        <p:blipFill>
          <a:blip r:embed="rId2" cstate="print"/>
          <a:srcRect l="52362" t="81893" r="36614" b="2751"/>
          <a:stretch>
            <a:fillRect/>
          </a:stretch>
        </p:blipFill>
        <p:spPr>
          <a:xfrm>
            <a:off x="6732240" y="188640"/>
            <a:ext cx="1944216" cy="1805343"/>
          </a:xfrm>
          <a:prstGeom prst="rect">
            <a:avLst/>
          </a:prstGeom>
        </p:spPr>
      </p:pic>
      <p:pic>
        <p:nvPicPr>
          <p:cNvPr id="6" name="Obrázok 5" descr="espb.JPG" hidden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8405"/>
            <a:ext cx="9144000" cy="6121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Úvod a ciele práce</a:t>
            </a:r>
            <a:endParaRPr lang="sk-SK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Zástupný symbol obsahu 2" hidden="1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445848"/>
          </a:xfrm>
        </p:spPr>
        <p:txBody>
          <a:bodyPr>
            <a:normAutofit lnSpcReduction="10000"/>
          </a:bodyPr>
          <a:lstStyle/>
          <a:p>
            <a:r>
              <a:rPr lang="sk-SK" dirty="0" smtClean="0">
                <a:latin typeface="Arial" pitchFamily="34" charset="0"/>
                <a:cs typeface="Arial" pitchFamily="34" charset="0"/>
              </a:rPr>
              <a:t>Rumančekový čaj – najpoužívanejší bylinný čaj</a:t>
            </a: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Získavanie: zber, pestovanie, výkup, dovoz </a:t>
            </a: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Čaj, Liečivý bylinný čaj, Liečivý bylinný čaj s </a:t>
            </a:r>
            <a:r>
              <a:rPr lang="sk-SK" dirty="0" err="1" smtClean="0">
                <a:latin typeface="Arial" pitchFamily="34" charset="0"/>
                <a:cs typeface="Arial" pitchFamily="34" charset="0"/>
              </a:rPr>
              <a:t>Pharmaceutical</a:t>
            </a:r>
            <a:r>
              <a:rPr lang="sk-SK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k-SK" dirty="0" err="1" smtClean="0">
                <a:latin typeface="Arial" pitchFamily="34" charset="0"/>
                <a:cs typeface="Arial" pitchFamily="34" charset="0"/>
              </a:rPr>
              <a:t>quality</a:t>
            </a:r>
            <a:endParaRPr lang="sk-SK" dirty="0" smtClean="0">
              <a:latin typeface="Arial" pitchFamily="34" charset="0"/>
              <a:cs typeface="Arial" pitchFamily="34" charset="0"/>
            </a:endParaRPr>
          </a:p>
          <a:p>
            <a:endParaRPr lang="sk-SK" dirty="0" smtClean="0">
              <a:latin typeface="Arial" pitchFamily="34" charset="0"/>
              <a:cs typeface="Arial" pitchFamily="34" charset="0"/>
            </a:endParaRP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Kontrola kvality sypaných rumančekových čajov</a:t>
            </a: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Porovnať terapeutickú kvalitu jednotlivých čajov a ich hodnotu pre pacientov</a:t>
            </a:r>
          </a:p>
          <a:p>
            <a:r>
              <a:rPr lang="sk-SK" dirty="0" smtClean="0">
                <a:latin typeface="Arial" pitchFamily="34" charset="0"/>
                <a:cs typeface="Arial" pitchFamily="34" charset="0"/>
              </a:rPr>
              <a:t>Osobitné zhodnotenie čaju s označením </a:t>
            </a:r>
            <a:r>
              <a:rPr lang="sk-SK" dirty="0" err="1" smtClean="0">
                <a:latin typeface="Arial" pitchFamily="34" charset="0"/>
                <a:cs typeface="Arial" pitchFamily="34" charset="0"/>
              </a:rPr>
              <a:t>Pharmaceutical</a:t>
            </a:r>
            <a:r>
              <a:rPr lang="sk-SK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sk-SK" dirty="0" err="1" smtClean="0">
                <a:latin typeface="Arial" pitchFamily="34" charset="0"/>
                <a:cs typeface="Arial" pitchFamily="34" charset="0"/>
              </a:rPr>
              <a:t>quality</a:t>
            </a:r>
            <a:endParaRPr lang="sk-SK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Obrázok 4" descr="Picture 516.jpg" hidden="1"/>
          <p:cNvPicPr>
            <a:picLocks noChangeAspect="1"/>
          </p:cNvPicPr>
          <p:nvPr/>
        </p:nvPicPr>
        <p:blipFill>
          <a:blip r:embed="rId2" cstate="print"/>
          <a:srcRect l="52362" t="81893" r="36614" b="2751"/>
          <a:stretch>
            <a:fillRect/>
          </a:stretch>
        </p:blipFill>
        <p:spPr>
          <a:xfrm>
            <a:off x="5508104" y="404664"/>
            <a:ext cx="3312368" cy="3075770"/>
          </a:xfrm>
          <a:prstGeom prst="rect">
            <a:avLst/>
          </a:prstGeom>
        </p:spPr>
      </p:pic>
      <p:pic>
        <p:nvPicPr>
          <p:cNvPr id="6" name="Obrázok 5" descr="esp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68405"/>
            <a:ext cx="9144000" cy="6121190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1979712" y="6488668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Rumanček kamilkový (</a:t>
            </a:r>
            <a:r>
              <a:rPr lang="sk-SK" i="1" dirty="0" err="1" smtClean="0"/>
              <a:t>Matricaria</a:t>
            </a:r>
            <a:r>
              <a:rPr lang="sk-SK" i="1" dirty="0" smtClean="0"/>
              <a:t> </a:t>
            </a:r>
            <a:r>
              <a:rPr lang="sk-SK" i="1" dirty="0" err="1" smtClean="0"/>
              <a:t>recutita</a:t>
            </a:r>
            <a:r>
              <a:rPr lang="sk-SK" i="1" dirty="0" smtClean="0"/>
              <a:t> L.</a:t>
            </a:r>
            <a:r>
              <a:rPr lang="sk-SK" dirty="0" smtClean="0"/>
              <a:t>)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Materiál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sk-SK" dirty="0" err="1" smtClean="0"/>
              <a:t>Herbex</a:t>
            </a:r>
            <a:r>
              <a:rPr lang="sk-SK" dirty="0" smtClean="0"/>
              <a:t>: Rumanček pravý</a:t>
            </a:r>
          </a:p>
          <a:p>
            <a:pPr marL="514350" indent="-514350">
              <a:buAutoNum type="alphaUcPeriod"/>
            </a:pPr>
            <a:r>
              <a:rPr lang="sk-SK" dirty="0" smtClean="0"/>
              <a:t>Fytopharma: Rumančekový čaj</a:t>
            </a:r>
          </a:p>
          <a:p>
            <a:pPr marL="514350" indent="-514350">
              <a:buAutoNum type="alphaUcPeriod"/>
            </a:pPr>
            <a:r>
              <a:rPr lang="sk-SK" dirty="0" err="1" smtClean="0"/>
              <a:t>Leros</a:t>
            </a:r>
            <a:r>
              <a:rPr lang="sk-SK" dirty="0" smtClean="0"/>
              <a:t>: </a:t>
            </a:r>
            <a:r>
              <a:rPr lang="sk-SK" dirty="0" err="1" smtClean="0"/>
              <a:t>Heřmánek</a:t>
            </a:r>
            <a:endParaRPr lang="sk-SK" dirty="0" smtClean="0"/>
          </a:p>
          <a:p>
            <a:pPr marL="514350" indent="-514350">
              <a:buAutoNum type="alphaUcPeriod"/>
            </a:pPr>
            <a:r>
              <a:rPr lang="sk-SK" dirty="0" err="1" smtClean="0"/>
              <a:t>Juvamed</a:t>
            </a:r>
            <a:r>
              <a:rPr lang="sk-SK" dirty="0" smtClean="0"/>
              <a:t>: Rumanček kamilkový </a:t>
            </a:r>
            <a:endParaRPr lang="sk-SK" dirty="0"/>
          </a:p>
        </p:txBody>
      </p:sp>
      <p:pic>
        <p:nvPicPr>
          <p:cNvPr id="6" name="Obrázok 5" descr="Picture 519.jpg" hidden="1"/>
          <p:cNvPicPr>
            <a:picLocks noChangeAspect="1"/>
          </p:cNvPicPr>
          <p:nvPr/>
        </p:nvPicPr>
        <p:blipFill>
          <a:blip r:embed="rId2" cstate="print"/>
          <a:srcRect l="28738" t="2751" r="32675" b="2751"/>
          <a:stretch>
            <a:fillRect/>
          </a:stretch>
        </p:blipFill>
        <p:spPr>
          <a:xfrm>
            <a:off x="251520" y="476672"/>
            <a:ext cx="3528392" cy="5760640"/>
          </a:xfrm>
          <a:prstGeom prst="rect">
            <a:avLst/>
          </a:prstGeom>
        </p:spPr>
      </p:pic>
      <p:pic>
        <p:nvPicPr>
          <p:cNvPr id="7" name="Obrázok 6" descr="Picture 518.jpg" hidden="1"/>
          <p:cNvPicPr>
            <a:picLocks noChangeAspect="1"/>
          </p:cNvPicPr>
          <p:nvPr/>
        </p:nvPicPr>
        <p:blipFill>
          <a:blip r:embed="rId3" cstate="print"/>
          <a:srcRect l="18500" t="2751" r="41337" b="7476"/>
          <a:stretch>
            <a:fillRect/>
          </a:stretch>
        </p:blipFill>
        <p:spPr>
          <a:xfrm>
            <a:off x="1907704" y="404664"/>
            <a:ext cx="3960440" cy="5757816"/>
          </a:xfrm>
          <a:prstGeom prst="rect">
            <a:avLst/>
          </a:prstGeom>
        </p:spPr>
      </p:pic>
      <p:pic>
        <p:nvPicPr>
          <p:cNvPr id="8" name="Obrázok 7" descr="Picture 516.jpg" hidden="1"/>
          <p:cNvPicPr>
            <a:picLocks noChangeAspect="1"/>
          </p:cNvPicPr>
          <p:nvPr/>
        </p:nvPicPr>
        <p:blipFill>
          <a:blip r:embed="rId4" cstate="print"/>
          <a:srcRect l="27162" t="1569" r="36613" b="2751"/>
          <a:stretch>
            <a:fillRect/>
          </a:stretch>
        </p:blipFill>
        <p:spPr>
          <a:xfrm>
            <a:off x="3779912" y="404664"/>
            <a:ext cx="3312368" cy="5832648"/>
          </a:xfrm>
          <a:prstGeom prst="rect">
            <a:avLst/>
          </a:prstGeom>
        </p:spPr>
      </p:pic>
      <p:pic>
        <p:nvPicPr>
          <p:cNvPr id="9" name="Obrázok 8" descr="Picture 515.jpg" hidden="1"/>
          <p:cNvPicPr>
            <a:picLocks noChangeAspect="1"/>
          </p:cNvPicPr>
          <p:nvPr/>
        </p:nvPicPr>
        <p:blipFill>
          <a:blip r:embed="rId5" cstate="print"/>
          <a:srcRect l="26375" r="31100" b="3932"/>
          <a:stretch>
            <a:fillRect/>
          </a:stretch>
        </p:blipFill>
        <p:spPr>
          <a:xfrm>
            <a:off x="5076056" y="404664"/>
            <a:ext cx="3888432" cy="5832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Materiál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sk-SK" dirty="0" err="1" smtClean="0"/>
              <a:t>Herbex</a:t>
            </a:r>
            <a:r>
              <a:rPr lang="sk-SK" dirty="0" smtClean="0"/>
              <a:t>: Rumanček pravý</a:t>
            </a:r>
          </a:p>
          <a:p>
            <a:pPr marL="514350" indent="-514350">
              <a:buAutoNum type="alphaUcPeriod"/>
            </a:pPr>
            <a:r>
              <a:rPr lang="sk-SK" dirty="0" smtClean="0"/>
              <a:t>Fytopharma: Rumančekový čaj</a:t>
            </a:r>
          </a:p>
          <a:p>
            <a:pPr marL="514350" indent="-514350">
              <a:buAutoNum type="alphaUcPeriod"/>
            </a:pPr>
            <a:r>
              <a:rPr lang="sk-SK" dirty="0" err="1" smtClean="0"/>
              <a:t>Leros</a:t>
            </a:r>
            <a:r>
              <a:rPr lang="sk-SK" dirty="0" smtClean="0"/>
              <a:t>: </a:t>
            </a:r>
            <a:r>
              <a:rPr lang="sk-SK" dirty="0" err="1" smtClean="0"/>
              <a:t>Heřmánek</a:t>
            </a:r>
            <a:endParaRPr lang="sk-SK" dirty="0" smtClean="0"/>
          </a:p>
          <a:p>
            <a:pPr marL="514350" indent="-514350">
              <a:buAutoNum type="alphaUcPeriod"/>
            </a:pPr>
            <a:r>
              <a:rPr lang="sk-SK" dirty="0" err="1" smtClean="0"/>
              <a:t>Juvamed</a:t>
            </a:r>
            <a:r>
              <a:rPr lang="sk-SK" dirty="0" smtClean="0"/>
              <a:t>: Rumanček kamilkový </a:t>
            </a:r>
            <a:endParaRPr lang="sk-SK" dirty="0"/>
          </a:p>
        </p:txBody>
      </p:sp>
      <p:pic>
        <p:nvPicPr>
          <p:cNvPr id="6" name="Obrázok 5" descr="Picture 519.jpg"/>
          <p:cNvPicPr>
            <a:picLocks noChangeAspect="1"/>
          </p:cNvPicPr>
          <p:nvPr/>
        </p:nvPicPr>
        <p:blipFill>
          <a:blip r:embed="rId2" cstate="print"/>
          <a:srcRect l="28738" t="2751" r="32675" b="2751"/>
          <a:stretch>
            <a:fillRect/>
          </a:stretch>
        </p:blipFill>
        <p:spPr>
          <a:xfrm>
            <a:off x="251520" y="476672"/>
            <a:ext cx="3528392" cy="5760640"/>
          </a:xfrm>
          <a:prstGeom prst="rect">
            <a:avLst/>
          </a:prstGeom>
        </p:spPr>
      </p:pic>
      <p:pic>
        <p:nvPicPr>
          <p:cNvPr id="7" name="Obrázok 6" descr="Picture 518.jpg"/>
          <p:cNvPicPr>
            <a:picLocks noChangeAspect="1"/>
          </p:cNvPicPr>
          <p:nvPr/>
        </p:nvPicPr>
        <p:blipFill>
          <a:blip r:embed="rId3" cstate="print"/>
          <a:srcRect l="18500" t="2751" r="41337" b="7476"/>
          <a:stretch>
            <a:fillRect/>
          </a:stretch>
        </p:blipFill>
        <p:spPr>
          <a:xfrm>
            <a:off x="1907704" y="404664"/>
            <a:ext cx="3960440" cy="5757816"/>
          </a:xfrm>
          <a:prstGeom prst="rect">
            <a:avLst/>
          </a:prstGeom>
        </p:spPr>
      </p:pic>
      <p:pic>
        <p:nvPicPr>
          <p:cNvPr id="8" name="Obrázok 7" descr="Picture 516.jpg"/>
          <p:cNvPicPr>
            <a:picLocks noChangeAspect="1"/>
          </p:cNvPicPr>
          <p:nvPr/>
        </p:nvPicPr>
        <p:blipFill>
          <a:blip r:embed="rId4" cstate="print"/>
          <a:srcRect l="27162" t="1569" r="36613" b="2751"/>
          <a:stretch>
            <a:fillRect/>
          </a:stretch>
        </p:blipFill>
        <p:spPr>
          <a:xfrm>
            <a:off x="3779912" y="404664"/>
            <a:ext cx="3312368" cy="5832648"/>
          </a:xfrm>
          <a:prstGeom prst="rect">
            <a:avLst/>
          </a:prstGeom>
        </p:spPr>
      </p:pic>
      <p:pic>
        <p:nvPicPr>
          <p:cNvPr id="9" name="Obrázok 8" descr="Picture 515.jpg"/>
          <p:cNvPicPr>
            <a:picLocks noChangeAspect="1"/>
          </p:cNvPicPr>
          <p:nvPr/>
        </p:nvPicPr>
        <p:blipFill>
          <a:blip r:embed="rId5" cstate="print"/>
          <a:srcRect l="26375" r="31100" b="3932"/>
          <a:stretch>
            <a:fillRect/>
          </a:stretch>
        </p:blipFill>
        <p:spPr>
          <a:xfrm>
            <a:off x="5076056" y="404664"/>
            <a:ext cx="3888432" cy="58326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 hidden="1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 hidden="1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 hidden="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 hidden="1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 hidden="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 hidden="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 hidden="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 hidden="1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 hidden="1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 hidden="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 hidden="1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 hidden="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 hidden="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 hidden="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 hidden="1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 hidden="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 hidden="1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 hidden="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 hidden="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 hidden="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 hidden="1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 hidden="1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 hidden="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 hidden="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 hidden="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 hidden="1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 hidden="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 hidden="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 hidden="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 hidden="1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 hidden="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 hidden="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 hidden="1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 hidden="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 hidden="1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 hidden="1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 hidden="1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 hidden="1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 hidden="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 hidden="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 hidden="1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 hidden="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 hidden="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Metodika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Stanovenie prímesí</a:t>
            </a:r>
          </a:p>
          <a:p>
            <a:r>
              <a:rPr lang="sk-SK" dirty="0" smtClean="0"/>
              <a:t>Stanovenie straty sušením</a:t>
            </a:r>
          </a:p>
          <a:p>
            <a:r>
              <a:rPr lang="sk-SK" dirty="0" smtClean="0"/>
              <a:t>Stanovenie popola</a:t>
            </a:r>
          </a:p>
          <a:p>
            <a:r>
              <a:rPr lang="sk-SK" dirty="0" smtClean="0"/>
              <a:t>Stanovenie popola nerozpustného v </a:t>
            </a:r>
            <a:r>
              <a:rPr lang="sk-SK" dirty="0" err="1" smtClean="0"/>
              <a:t>HCl</a:t>
            </a:r>
            <a:endParaRPr lang="sk-SK" dirty="0" smtClean="0"/>
          </a:p>
          <a:p>
            <a:r>
              <a:rPr lang="sk-SK" dirty="0" smtClean="0"/>
              <a:t>Stanovenie silice</a:t>
            </a:r>
            <a:endParaRPr lang="sk-SK" dirty="0"/>
          </a:p>
        </p:txBody>
      </p:sp>
      <p:pic>
        <p:nvPicPr>
          <p:cNvPr id="4" name="Obrázok 3" descr="Picture 508.jpg"/>
          <p:cNvPicPr>
            <a:picLocks noChangeAspect="1"/>
          </p:cNvPicPr>
          <p:nvPr/>
        </p:nvPicPr>
        <p:blipFill>
          <a:blip r:embed="rId2" cstate="print"/>
          <a:srcRect t="22832" b="24013"/>
          <a:stretch>
            <a:fillRect/>
          </a:stretch>
        </p:blipFill>
        <p:spPr>
          <a:xfrm>
            <a:off x="0" y="1772816"/>
            <a:ext cx="9144000" cy="3240360"/>
          </a:xfrm>
          <a:prstGeom prst="rect">
            <a:avLst/>
          </a:prstGeom>
        </p:spPr>
      </p:pic>
      <p:pic>
        <p:nvPicPr>
          <p:cNvPr id="31" name="Obrázok 30" descr="Picture 530u.jpg"/>
          <p:cNvPicPr>
            <a:picLocks noChangeAspect="1"/>
          </p:cNvPicPr>
          <p:nvPr/>
        </p:nvPicPr>
        <p:blipFill>
          <a:blip r:embed="rId3" cstate="print"/>
          <a:srcRect r="12201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12" name="Obrázok 11" descr="Picture 3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48680"/>
            <a:ext cx="8568444" cy="5712296"/>
          </a:xfrm>
          <a:prstGeom prst="rect">
            <a:avLst/>
          </a:prstGeom>
        </p:spPr>
      </p:pic>
      <p:pic>
        <p:nvPicPr>
          <p:cNvPr id="16" name="Obrázok 15" descr="Picture 340.jpg"/>
          <p:cNvPicPr>
            <a:picLocks noChangeAspect="1"/>
          </p:cNvPicPr>
          <p:nvPr/>
        </p:nvPicPr>
        <p:blipFill>
          <a:blip r:embed="rId5" cstate="print"/>
          <a:srcRect l="24217" r="8514"/>
          <a:stretch>
            <a:fillRect/>
          </a:stretch>
        </p:blipFill>
        <p:spPr>
          <a:xfrm>
            <a:off x="1619672" y="120499"/>
            <a:ext cx="6696744" cy="6636797"/>
          </a:xfrm>
          <a:prstGeom prst="rect">
            <a:avLst/>
          </a:prstGeom>
        </p:spPr>
      </p:pic>
      <p:pic>
        <p:nvPicPr>
          <p:cNvPr id="19" name="Obrázok 18" descr="Picture 34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1" name="Obrázok 20" descr="Picture 3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2" name="Obrázok 21" descr="Picture 37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3" name="Obrázok 22" descr="Picture 494.jpg"/>
          <p:cNvPicPr>
            <a:picLocks noChangeAspect="1"/>
          </p:cNvPicPr>
          <p:nvPr/>
        </p:nvPicPr>
        <p:blipFill>
          <a:blip r:embed="rId9" cstate="print"/>
          <a:srcRect r="12500"/>
          <a:stretch>
            <a:fillRect/>
          </a:stretch>
        </p:blipFill>
        <p:spPr>
          <a:xfrm rot="5400000">
            <a:off x="854228" y="691957"/>
            <a:ext cx="6835815" cy="5496272"/>
          </a:xfrm>
          <a:prstGeom prst="rect">
            <a:avLst/>
          </a:prstGeom>
        </p:spPr>
      </p:pic>
      <p:pic>
        <p:nvPicPr>
          <p:cNvPr id="25" name="Obrázok 24" descr="Picture 496.jpg"/>
          <p:cNvPicPr>
            <a:picLocks noChangeAspect="1"/>
          </p:cNvPicPr>
          <p:nvPr/>
        </p:nvPicPr>
        <p:blipFill>
          <a:blip r:embed="rId10" cstate="print"/>
          <a:srcRect l="1176" t="6032" r="12500" b="4936"/>
          <a:stretch>
            <a:fillRect/>
          </a:stretch>
        </p:blipFill>
        <p:spPr>
          <a:xfrm rot="5400000">
            <a:off x="-1160748" y="1160748"/>
            <a:ext cx="6858000" cy="4536504"/>
          </a:xfrm>
          <a:prstGeom prst="rect">
            <a:avLst/>
          </a:prstGeom>
        </p:spPr>
      </p:pic>
      <p:pic>
        <p:nvPicPr>
          <p:cNvPr id="26" name="Obrázok 25" descr="Picture 498.jpg"/>
          <p:cNvPicPr>
            <a:picLocks noChangeAspect="1"/>
          </p:cNvPicPr>
          <p:nvPr/>
        </p:nvPicPr>
        <p:blipFill>
          <a:blip r:embed="rId11" cstate="print"/>
          <a:srcRect l="27273" t="28738" r="34166"/>
          <a:stretch>
            <a:fillRect/>
          </a:stretch>
        </p:blipFill>
        <p:spPr>
          <a:xfrm>
            <a:off x="4499992" y="0"/>
            <a:ext cx="4644008" cy="6858000"/>
          </a:xfrm>
          <a:prstGeom prst="rect">
            <a:avLst/>
          </a:prstGeom>
        </p:spPr>
      </p:pic>
      <p:pic>
        <p:nvPicPr>
          <p:cNvPr id="27" name="Obrázok 26" descr="Picture 50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28" name="Obrázok 27" descr="Picture 50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3" name="Obrázok 32" descr="Picture 486.jpg"/>
          <p:cNvPicPr>
            <a:picLocks noChangeAspect="1"/>
          </p:cNvPicPr>
          <p:nvPr/>
        </p:nvPicPr>
        <p:blipFill>
          <a:blip r:embed="rId14" cstate="print"/>
          <a:srcRect l="27163" r="27163"/>
          <a:stretch>
            <a:fillRect/>
          </a:stretch>
        </p:blipFill>
        <p:spPr>
          <a:xfrm>
            <a:off x="2195736" y="0"/>
            <a:ext cx="5256584" cy="6858000"/>
          </a:xfrm>
          <a:prstGeom prst="rect">
            <a:avLst/>
          </a:prstGeom>
        </p:spPr>
      </p:pic>
      <p:pic>
        <p:nvPicPr>
          <p:cNvPr id="34" name="Obrázok 33" descr="Picture 489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36" name="Obrázok 35" descr="Picture 533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Výsledky a diskusia </a:t>
            </a:r>
            <a:endParaRPr lang="sk-SK" dirty="0"/>
          </a:p>
        </p:txBody>
      </p:sp>
      <p:pic>
        <p:nvPicPr>
          <p:cNvPr id="6" name="Zástupný symbol obsahu 5" descr="Picture 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13384"/>
            <a:ext cx="8316925" cy="5283968"/>
          </a:xfrm>
        </p:spPr>
      </p:pic>
      <p:sp>
        <p:nvSpPr>
          <p:cNvPr id="7" name="BlokTextu 6"/>
          <p:cNvSpPr txBox="1"/>
          <p:nvPr/>
        </p:nvSpPr>
        <p:spPr>
          <a:xfrm>
            <a:off x="539552" y="2780928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Herbex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6300192" y="134076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24,27%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6948264" y="551723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2,56%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2987824" y="148478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7,93%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ok 10" descr="Picture 405.jpg" hidden="1"/>
          <p:cNvPicPr>
            <a:picLocks noChangeAspect="1"/>
          </p:cNvPicPr>
          <p:nvPr/>
        </p:nvPicPr>
        <p:blipFill>
          <a:blip r:embed="rId3" cstate="print"/>
          <a:srcRect l="46850" t="46456" r="42125" b="39369"/>
          <a:stretch>
            <a:fillRect/>
          </a:stretch>
        </p:blipFill>
        <p:spPr>
          <a:xfrm>
            <a:off x="2351753" y="867573"/>
            <a:ext cx="6432715" cy="5513755"/>
          </a:xfrm>
          <a:prstGeom prst="rect">
            <a:avLst/>
          </a:prstGeom>
        </p:spPr>
      </p:pic>
      <p:sp>
        <p:nvSpPr>
          <p:cNvPr id="12" name="BlokTextu 11" hidden="1"/>
          <p:cNvSpPr txBox="1"/>
          <p:nvPr/>
        </p:nvSpPr>
        <p:spPr>
          <a:xfrm>
            <a:off x="4644008" y="4293096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latin typeface="Arial" pitchFamily="34" charset="0"/>
                <a:cs typeface="Arial" pitchFamily="34" charset="0"/>
              </a:rPr>
              <a:t>0,29%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Obrázok 12" descr="Picture 419.jpg" hidden="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4664"/>
            <a:ext cx="9144000" cy="6096000"/>
          </a:xfrm>
          <a:prstGeom prst="rect">
            <a:avLst/>
          </a:prstGeom>
        </p:spPr>
      </p:pic>
      <p:sp>
        <p:nvSpPr>
          <p:cNvPr id="14" name="Obdĺžnik 13" hidden="1"/>
          <p:cNvSpPr/>
          <p:nvPr/>
        </p:nvSpPr>
        <p:spPr>
          <a:xfrm>
            <a:off x="1043608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45,18%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bdĺžnik 14" hidden="1"/>
          <p:cNvSpPr/>
          <p:nvPr/>
        </p:nvSpPr>
        <p:spPr>
          <a:xfrm>
            <a:off x="5004048" y="580526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1,36%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dĺžnik 15" hidden="1"/>
          <p:cNvSpPr/>
          <p:nvPr/>
        </p:nvSpPr>
        <p:spPr>
          <a:xfrm>
            <a:off x="2987824" y="141277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1,77%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dĺžnik 16" hidden="1"/>
          <p:cNvSpPr/>
          <p:nvPr/>
        </p:nvSpPr>
        <p:spPr>
          <a:xfrm>
            <a:off x="7452320" y="342900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4,74%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BlokTextu 17" hidden="1"/>
          <p:cNvSpPr txBox="1"/>
          <p:nvPr/>
        </p:nvSpPr>
        <p:spPr>
          <a:xfrm>
            <a:off x="395536" y="2204864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Fytopharma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Obrázok 18" descr="Picture 404.jpg" hidden="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20" name="BlokTextu 19" hidden="1"/>
          <p:cNvSpPr txBox="1"/>
          <p:nvPr/>
        </p:nvSpPr>
        <p:spPr>
          <a:xfrm>
            <a:off x="2483768" y="908720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Leros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dĺžnik 20" hidden="1"/>
          <p:cNvSpPr/>
          <p:nvPr/>
        </p:nvSpPr>
        <p:spPr>
          <a:xfrm>
            <a:off x="4067944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10,47%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Obrázok 43" descr="Picture 522u.jpg" hidden="1"/>
          <p:cNvPicPr>
            <a:picLocks noChangeAspect="1"/>
          </p:cNvPicPr>
          <p:nvPr/>
        </p:nvPicPr>
        <p:blipFill>
          <a:blip r:embed="rId6" cstate="print"/>
          <a:srcRect l="6894" t="4598" r="7194"/>
          <a:stretch>
            <a:fillRect/>
          </a:stretch>
        </p:blipFill>
        <p:spPr>
          <a:xfrm>
            <a:off x="0" y="404664"/>
            <a:ext cx="9144000" cy="6192688"/>
          </a:xfrm>
          <a:prstGeom prst="rect">
            <a:avLst/>
          </a:prstGeom>
        </p:spPr>
      </p:pic>
      <p:sp>
        <p:nvSpPr>
          <p:cNvPr id="23" name="BlokTextu 22" hidden="1"/>
          <p:cNvSpPr txBox="1"/>
          <p:nvPr/>
        </p:nvSpPr>
        <p:spPr>
          <a:xfrm>
            <a:off x="3347864" y="2492896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Juvamed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bdĺžnik 23" hidden="1"/>
          <p:cNvSpPr/>
          <p:nvPr/>
        </p:nvSpPr>
        <p:spPr>
          <a:xfrm>
            <a:off x="3419872" y="5733256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25,33%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dĺžnik 25" hidden="1"/>
          <p:cNvSpPr/>
          <p:nvPr/>
        </p:nvSpPr>
        <p:spPr>
          <a:xfrm>
            <a:off x="6372200" y="256490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7,88%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bdĺžnik 26" hidden="1"/>
          <p:cNvSpPr/>
          <p:nvPr/>
        </p:nvSpPr>
        <p:spPr>
          <a:xfrm>
            <a:off x="8028384" y="249289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4,19%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bdĺžnik 27" hidden="1"/>
          <p:cNvSpPr/>
          <p:nvPr/>
        </p:nvSpPr>
        <p:spPr>
          <a:xfrm>
            <a:off x="395536" y="306896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1,82%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Rovná spojovacia šípka 29" hidden="1"/>
          <p:cNvCxnSpPr/>
          <p:nvPr/>
        </p:nvCxnSpPr>
        <p:spPr>
          <a:xfrm>
            <a:off x="5580112" y="1412776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ovná spojovacia šípka 33" hidden="1"/>
          <p:cNvCxnSpPr/>
          <p:nvPr/>
        </p:nvCxnSpPr>
        <p:spPr>
          <a:xfrm flipH="1" flipV="1">
            <a:off x="7236296" y="3068960"/>
            <a:ext cx="64807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dĺžnik 34" hidden="1"/>
          <p:cNvSpPr/>
          <p:nvPr/>
        </p:nvSpPr>
        <p:spPr>
          <a:xfrm>
            <a:off x="971600" y="5157192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3,38%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bdĺžnik 35" hidden="1"/>
          <p:cNvSpPr/>
          <p:nvPr/>
        </p:nvSpPr>
        <p:spPr>
          <a:xfrm>
            <a:off x="1763688" y="1700808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9,91%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Obrázok 36" descr="Picture 525.jpg" hidden="1"/>
          <p:cNvPicPr>
            <a:picLocks noChangeAspect="1"/>
          </p:cNvPicPr>
          <p:nvPr/>
        </p:nvPicPr>
        <p:blipFill>
          <a:blip r:embed="rId7" cstate="print"/>
          <a:srcRect l="14571" t="40392" r="30707" b="21856"/>
          <a:stretch>
            <a:fillRect/>
          </a:stretch>
        </p:blipFill>
        <p:spPr>
          <a:xfrm>
            <a:off x="4751512" y="3645024"/>
            <a:ext cx="4392488" cy="3024336"/>
          </a:xfrm>
          <a:prstGeom prst="rect">
            <a:avLst/>
          </a:prstGeom>
        </p:spPr>
      </p:pic>
      <p:pic>
        <p:nvPicPr>
          <p:cNvPr id="40" name="Obrázok 39" descr="Picture 527.jpg" hidden="1"/>
          <p:cNvPicPr>
            <a:picLocks noChangeAspect="1"/>
          </p:cNvPicPr>
          <p:nvPr/>
        </p:nvPicPr>
        <p:blipFill>
          <a:blip r:embed="rId8" cstate="print"/>
          <a:srcRect l="14563" r="23178" b="477"/>
          <a:stretch>
            <a:fillRect/>
          </a:stretch>
        </p:blipFill>
        <p:spPr>
          <a:xfrm>
            <a:off x="0" y="404664"/>
            <a:ext cx="5004048" cy="4968552"/>
          </a:xfrm>
          <a:prstGeom prst="rect">
            <a:avLst/>
          </a:prstGeom>
        </p:spPr>
      </p:pic>
      <p:pic>
        <p:nvPicPr>
          <p:cNvPr id="41" name="Obrázok 40" descr="Picture 528.jpg" hidden="1"/>
          <p:cNvPicPr>
            <a:picLocks noChangeAspect="1"/>
          </p:cNvPicPr>
          <p:nvPr/>
        </p:nvPicPr>
        <p:blipFill>
          <a:blip r:embed="rId9" cstate="print"/>
          <a:srcRect l="7158" r="27736" b="25194"/>
          <a:stretch>
            <a:fillRect/>
          </a:stretch>
        </p:blipFill>
        <p:spPr>
          <a:xfrm>
            <a:off x="5004048" y="404664"/>
            <a:ext cx="4139952" cy="3347271"/>
          </a:xfrm>
          <a:prstGeom prst="rect">
            <a:avLst/>
          </a:prstGeom>
        </p:spPr>
      </p:pic>
      <p:pic>
        <p:nvPicPr>
          <p:cNvPr id="42" name="Obrázok 41" descr="Picture 528.jpg" hidden="1"/>
          <p:cNvPicPr>
            <a:picLocks noChangeAspect="1"/>
          </p:cNvPicPr>
          <p:nvPr/>
        </p:nvPicPr>
        <p:blipFill>
          <a:blip r:embed="rId10" cstate="print"/>
          <a:srcRect l="787" t="70081" r="57088" b="1664"/>
          <a:stretch>
            <a:fillRect/>
          </a:stretch>
        </p:blipFill>
        <p:spPr>
          <a:xfrm>
            <a:off x="0" y="4797152"/>
            <a:ext cx="4967536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Výsledky a diskusia </a:t>
            </a:r>
            <a:endParaRPr lang="sk-SK" dirty="0"/>
          </a:p>
        </p:txBody>
      </p:sp>
      <p:pic>
        <p:nvPicPr>
          <p:cNvPr id="6" name="Zástupný symbol obsahu 5" descr="Picture 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13384"/>
            <a:ext cx="8316925" cy="5283968"/>
          </a:xfrm>
        </p:spPr>
      </p:pic>
      <p:sp>
        <p:nvSpPr>
          <p:cNvPr id="7" name="BlokTextu 6"/>
          <p:cNvSpPr txBox="1"/>
          <p:nvPr/>
        </p:nvSpPr>
        <p:spPr>
          <a:xfrm>
            <a:off x="539552" y="2780928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Herbex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6300192" y="134076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24,27%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6948264" y="551723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2,56%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2987824" y="148478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7,93%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ok 10" descr="Picture 405.jpg"/>
          <p:cNvPicPr>
            <a:picLocks noChangeAspect="1"/>
          </p:cNvPicPr>
          <p:nvPr/>
        </p:nvPicPr>
        <p:blipFill>
          <a:blip r:embed="rId3" cstate="print"/>
          <a:srcRect l="46850" t="46456" r="42125" b="39369"/>
          <a:stretch>
            <a:fillRect/>
          </a:stretch>
        </p:blipFill>
        <p:spPr>
          <a:xfrm>
            <a:off x="2711285" y="1268761"/>
            <a:ext cx="6432715" cy="5328592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4716016" y="450912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latin typeface="Arial" pitchFamily="34" charset="0"/>
                <a:cs typeface="Arial" pitchFamily="34" charset="0"/>
              </a:rPr>
              <a:t>0,29%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Obrázok 12" descr="Picture 419.jpg" hidden="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4664"/>
            <a:ext cx="9144000" cy="6096000"/>
          </a:xfrm>
          <a:prstGeom prst="rect">
            <a:avLst/>
          </a:prstGeom>
        </p:spPr>
      </p:pic>
      <p:sp>
        <p:nvSpPr>
          <p:cNvPr id="14" name="Obdĺžnik 13" hidden="1"/>
          <p:cNvSpPr/>
          <p:nvPr/>
        </p:nvSpPr>
        <p:spPr>
          <a:xfrm>
            <a:off x="1043608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45,18%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bdĺžnik 14" hidden="1"/>
          <p:cNvSpPr/>
          <p:nvPr/>
        </p:nvSpPr>
        <p:spPr>
          <a:xfrm>
            <a:off x="5004048" y="580526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1,36%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dĺžnik 15" hidden="1"/>
          <p:cNvSpPr/>
          <p:nvPr/>
        </p:nvSpPr>
        <p:spPr>
          <a:xfrm>
            <a:off x="2987824" y="141277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1,77%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dĺžnik 16" hidden="1"/>
          <p:cNvSpPr/>
          <p:nvPr/>
        </p:nvSpPr>
        <p:spPr>
          <a:xfrm>
            <a:off x="7452320" y="342900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4,74%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BlokTextu 17" hidden="1"/>
          <p:cNvSpPr txBox="1"/>
          <p:nvPr/>
        </p:nvSpPr>
        <p:spPr>
          <a:xfrm>
            <a:off x="395536" y="2204864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Fytopharma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Obrázok 18" descr="Picture 404.jpg" hidden="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20" name="BlokTextu 19" hidden="1"/>
          <p:cNvSpPr txBox="1"/>
          <p:nvPr/>
        </p:nvSpPr>
        <p:spPr>
          <a:xfrm>
            <a:off x="2483768" y="908720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Leros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dĺžnik 20" hidden="1"/>
          <p:cNvSpPr/>
          <p:nvPr/>
        </p:nvSpPr>
        <p:spPr>
          <a:xfrm>
            <a:off x="4067944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10,47%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Obrázok 43" descr="Picture 522u.jpg" hidden="1"/>
          <p:cNvPicPr>
            <a:picLocks noChangeAspect="1"/>
          </p:cNvPicPr>
          <p:nvPr/>
        </p:nvPicPr>
        <p:blipFill>
          <a:blip r:embed="rId6" cstate="print"/>
          <a:srcRect l="6894" t="4598" r="7194"/>
          <a:stretch>
            <a:fillRect/>
          </a:stretch>
        </p:blipFill>
        <p:spPr>
          <a:xfrm>
            <a:off x="0" y="404664"/>
            <a:ext cx="9144000" cy="6192688"/>
          </a:xfrm>
          <a:prstGeom prst="rect">
            <a:avLst/>
          </a:prstGeom>
        </p:spPr>
      </p:pic>
      <p:sp>
        <p:nvSpPr>
          <p:cNvPr id="23" name="BlokTextu 22" hidden="1"/>
          <p:cNvSpPr txBox="1"/>
          <p:nvPr/>
        </p:nvSpPr>
        <p:spPr>
          <a:xfrm>
            <a:off x="3347864" y="2492896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Juvamed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bdĺžnik 23" hidden="1"/>
          <p:cNvSpPr/>
          <p:nvPr/>
        </p:nvSpPr>
        <p:spPr>
          <a:xfrm>
            <a:off x="3419872" y="5733256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25,33%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dĺžnik 25" hidden="1"/>
          <p:cNvSpPr/>
          <p:nvPr/>
        </p:nvSpPr>
        <p:spPr>
          <a:xfrm>
            <a:off x="6372200" y="256490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7,88%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bdĺžnik 26" hidden="1"/>
          <p:cNvSpPr/>
          <p:nvPr/>
        </p:nvSpPr>
        <p:spPr>
          <a:xfrm>
            <a:off x="8028384" y="249289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4,19%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bdĺžnik 27" hidden="1"/>
          <p:cNvSpPr/>
          <p:nvPr/>
        </p:nvSpPr>
        <p:spPr>
          <a:xfrm>
            <a:off x="395536" y="306896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1,82%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Rovná spojovacia šípka 29" hidden="1"/>
          <p:cNvCxnSpPr/>
          <p:nvPr/>
        </p:nvCxnSpPr>
        <p:spPr>
          <a:xfrm>
            <a:off x="5580112" y="1412776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ovná spojovacia šípka 33" hidden="1"/>
          <p:cNvCxnSpPr/>
          <p:nvPr/>
        </p:nvCxnSpPr>
        <p:spPr>
          <a:xfrm flipH="1" flipV="1">
            <a:off x="7236296" y="3068960"/>
            <a:ext cx="64807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dĺžnik 34" hidden="1"/>
          <p:cNvSpPr/>
          <p:nvPr/>
        </p:nvSpPr>
        <p:spPr>
          <a:xfrm>
            <a:off x="971600" y="5157192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3,38%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bdĺžnik 35" hidden="1"/>
          <p:cNvSpPr/>
          <p:nvPr/>
        </p:nvSpPr>
        <p:spPr>
          <a:xfrm>
            <a:off x="1763688" y="1700808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9,91%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Obrázok 36" descr="Picture 525.jpg" hidden="1"/>
          <p:cNvPicPr>
            <a:picLocks noChangeAspect="1"/>
          </p:cNvPicPr>
          <p:nvPr/>
        </p:nvPicPr>
        <p:blipFill>
          <a:blip r:embed="rId7" cstate="print"/>
          <a:srcRect l="14571" t="40392" r="30707" b="21856"/>
          <a:stretch>
            <a:fillRect/>
          </a:stretch>
        </p:blipFill>
        <p:spPr>
          <a:xfrm>
            <a:off x="4751512" y="3645024"/>
            <a:ext cx="4392488" cy="3024336"/>
          </a:xfrm>
          <a:prstGeom prst="rect">
            <a:avLst/>
          </a:prstGeom>
        </p:spPr>
      </p:pic>
      <p:pic>
        <p:nvPicPr>
          <p:cNvPr id="40" name="Obrázok 39" descr="Picture 527.jpg" hidden="1"/>
          <p:cNvPicPr>
            <a:picLocks noChangeAspect="1"/>
          </p:cNvPicPr>
          <p:nvPr/>
        </p:nvPicPr>
        <p:blipFill>
          <a:blip r:embed="rId8" cstate="print"/>
          <a:srcRect l="14563" r="23178" b="477"/>
          <a:stretch>
            <a:fillRect/>
          </a:stretch>
        </p:blipFill>
        <p:spPr>
          <a:xfrm>
            <a:off x="0" y="404664"/>
            <a:ext cx="5004048" cy="4968552"/>
          </a:xfrm>
          <a:prstGeom prst="rect">
            <a:avLst/>
          </a:prstGeom>
        </p:spPr>
      </p:pic>
      <p:pic>
        <p:nvPicPr>
          <p:cNvPr id="41" name="Obrázok 40" descr="Picture 528.jpg" hidden="1"/>
          <p:cNvPicPr>
            <a:picLocks noChangeAspect="1"/>
          </p:cNvPicPr>
          <p:nvPr/>
        </p:nvPicPr>
        <p:blipFill>
          <a:blip r:embed="rId9" cstate="print"/>
          <a:srcRect l="7158" r="27736" b="25194"/>
          <a:stretch>
            <a:fillRect/>
          </a:stretch>
        </p:blipFill>
        <p:spPr>
          <a:xfrm>
            <a:off x="5004048" y="404664"/>
            <a:ext cx="4139952" cy="3347271"/>
          </a:xfrm>
          <a:prstGeom prst="rect">
            <a:avLst/>
          </a:prstGeom>
        </p:spPr>
      </p:pic>
      <p:pic>
        <p:nvPicPr>
          <p:cNvPr id="42" name="Obrázok 41" descr="Picture 528.jpg" hidden="1"/>
          <p:cNvPicPr>
            <a:picLocks noChangeAspect="1"/>
          </p:cNvPicPr>
          <p:nvPr/>
        </p:nvPicPr>
        <p:blipFill>
          <a:blip r:embed="rId10" cstate="print"/>
          <a:srcRect l="787" t="70081" r="57088" b="1664"/>
          <a:stretch>
            <a:fillRect/>
          </a:stretch>
        </p:blipFill>
        <p:spPr>
          <a:xfrm>
            <a:off x="0" y="4797152"/>
            <a:ext cx="4967536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Výsledky a diskusia </a:t>
            </a:r>
            <a:endParaRPr lang="sk-SK" dirty="0"/>
          </a:p>
        </p:txBody>
      </p:sp>
      <p:pic>
        <p:nvPicPr>
          <p:cNvPr id="6" name="Zástupný symbol obsahu 5" descr="Picture 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13384"/>
            <a:ext cx="8316925" cy="5283968"/>
          </a:xfrm>
        </p:spPr>
      </p:pic>
      <p:sp>
        <p:nvSpPr>
          <p:cNvPr id="7" name="BlokTextu 6"/>
          <p:cNvSpPr txBox="1"/>
          <p:nvPr/>
        </p:nvSpPr>
        <p:spPr>
          <a:xfrm>
            <a:off x="539552" y="2780928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Herbex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6300192" y="134076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24,27%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6948264" y="551723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2,56%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2987824" y="148478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7,93%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ok 10" descr="Picture 405.jpg"/>
          <p:cNvPicPr>
            <a:picLocks noChangeAspect="1"/>
          </p:cNvPicPr>
          <p:nvPr/>
        </p:nvPicPr>
        <p:blipFill>
          <a:blip r:embed="rId3" cstate="print"/>
          <a:srcRect l="46850" t="46456" r="42125" b="39369"/>
          <a:stretch>
            <a:fillRect/>
          </a:stretch>
        </p:blipFill>
        <p:spPr>
          <a:xfrm>
            <a:off x="2711285" y="1268761"/>
            <a:ext cx="6432715" cy="5328592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4716016" y="450912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latin typeface="Arial" pitchFamily="34" charset="0"/>
                <a:cs typeface="Arial" pitchFamily="34" charset="0"/>
              </a:rPr>
              <a:t>0,29%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Obrázok 12" descr="Picture 4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4664"/>
            <a:ext cx="9144000" cy="6096000"/>
          </a:xfrm>
          <a:prstGeom prst="rect">
            <a:avLst/>
          </a:prstGeom>
        </p:spPr>
      </p:pic>
      <p:sp>
        <p:nvSpPr>
          <p:cNvPr id="14" name="Obdĺžnik 13"/>
          <p:cNvSpPr/>
          <p:nvPr/>
        </p:nvSpPr>
        <p:spPr>
          <a:xfrm>
            <a:off x="1043608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45,18%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5004048" y="580526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1,36%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2987824" y="141277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1,77%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dĺžnik 16"/>
          <p:cNvSpPr/>
          <p:nvPr/>
        </p:nvSpPr>
        <p:spPr>
          <a:xfrm>
            <a:off x="7452320" y="342900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4,74%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BlokTextu 17"/>
          <p:cNvSpPr txBox="1"/>
          <p:nvPr/>
        </p:nvSpPr>
        <p:spPr>
          <a:xfrm>
            <a:off x="395536" y="2204864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Fytopharma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Obrázok 18" descr="Picture 404.jpg" hidden="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20" name="BlokTextu 19" hidden="1"/>
          <p:cNvSpPr txBox="1"/>
          <p:nvPr/>
        </p:nvSpPr>
        <p:spPr>
          <a:xfrm>
            <a:off x="2483768" y="908720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Leros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dĺžnik 20" hidden="1"/>
          <p:cNvSpPr/>
          <p:nvPr/>
        </p:nvSpPr>
        <p:spPr>
          <a:xfrm>
            <a:off x="4067944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10,47%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Obrázok 43" descr="Picture 522u.jpg" hidden="1"/>
          <p:cNvPicPr>
            <a:picLocks noChangeAspect="1"/>
          </p:cNvPicPr>
          <p:nvPr/>
        </p:nvPicPr>
        <p:blipFill>
          <a:blip r:embed="rId6" cstate="print"/>
          <a:srcRect l="6894" t="4598" r="7194"/>
          <a:stretch>
            <a:fillRect/>
          </a:stretch>
        </p:blipFill>
        <p:spPr>
          <a:xfrm>
            <a:off x="0" y="404664"/>
            <a:ext cx="9144000" cy="6192688"/>
          </a:xfrm>
          <a:prstGeom prst="rect">
            <a:avLst/>
          </a:prstGeom>
        </p:spPr>
      </p:pic>
      <p:sp>
        <p:nvSpPr>
          <p:cNvPr id="23" name="BlokTextu 22" hidden="1"/>
          <p:cNvSpPr txBox="1"/>
          <p:nvPr/>
        </p:nvSpPr>
        <p:spPr>
          <a:xfrm>
            <a:off x="3347864" y="2492896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Juvamed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bdĺžnik 23" hidden="1"/>
          <p:cNvSpPr/>
          <p:nvPr/>
        </p:nvSpPr>
        <p:spPr>
          <a:xfrm>
            <a:off x="3419872" y="5733256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25,33%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dĺžnik 25" hidden="1"/>
          <p:cNvSpPr/>
          <p:nvPr/>
        </p:nvSpPr>
        <p:spPr>
          <a:xfrm>
            <a:off x="6372200" y="256490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7,88%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bdĺžnik 26" hidden="1"/>
          <p:cNvSpPr/>
          <p:nvPr/>
        </p:nvSpPr>
        <p:spPr>
          <a:xfrm>
            <a:off x="8028384" y="249289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4,19%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bdĺžnik 27" hidden="1"/>
          <p:cNvSpPr/>
          <p:nvPr/>
        </p:nvSpPr>
        <p:spPr>
          <a:xfrm>
            <a:off x="395536" y="306896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1,82%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Rovná spojovacia šípka 29" hidden="1"/>
          <p:cNvCxnSpPr/>
          <p:nvPr/>
        </p:nvCxnSpPr>
        <p:spPr>
          <a:xfrm>
            <a:off x="5580112" y="1412776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ovná spojovacia šípka 33" hidden="1"/>
          <p:cNvCxnSpPr/>
          <p:nvPr/>
        </p:nvCxnSpPr>
        <p:spPr>
          <a:xfrm flipH="1" flipV="1">
            <a:off x="7236296" y="3068960"/>
            <a:ext cx="64807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dĺžnik 34" hidden="1"/>
          <p:cNvSpPr/>
          <p:nvPr/>
        </p:nvSpPr>
        <p:spPr>
          <a:xfrm>
            <a:off x="971600" y="5157192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3,38%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bdĺžnik 35" hidden="1"/>
          <p:cNvSpPr/>
          <p:nvPr/>
        </p:nvSpPr>
        <p:spPr>
          <a:xfrm>
            <a:off x="1763688" y="1700808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9,91%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Obrázok 36" descr="Picture 525.jpg" hidden="1"/>
          <p:cNvPicPr>
            <a:picLocks noChangeAspect="1"/>
          </p:cNvPicPr>
          <p:nvPr/>
        </p:nvPicPr>
        <p:blipFill>
          <a:blip r:embed="rId7" cstate="print"/>
          <a:srcRect l="14571" t="40392" r="30707" b="21856"/>
          <a:stretch>
            <a:fillRect/>
          </a:stretch>
        </p:blipFill>
        <p:spPr>
          <a:xfrm>
            <a:off x="4751512" y="3645024"/>
            <a:ext cx="4392488" cy="3024336"/>
          </a:xfrm>
          <a:prstGeom prst="rect">
            <a:avLst/>
          </a:prstGeom>
        </p:spPr>
      </p:pic>
      <p:pic>
        <p:nvPicPr>
          <p:cNvPr id="40" name="Obrázok 39" descr="Picture 527.jpg" hidden="1"/>
          <p:cNvPicPr>
            <a:picLocks noChangeAspect="1"/>
          </p:cNvPicPr>
          <p:nvPr/>
        </p:nvPicPr>
        <p:blipFill>
          <a:blip r:embed="rId8" cstate="print"/>
          <a:srcRect l="14563" r="23178" b="477"/>
          <a:stretch>
            <a:fillRect/>
          </a:stretch>
        </p:blipFill>
        <p:spPr>
          <a:xfrm>
            <a:off x="0" y="404664"/>
            <a:ext cx="5004048" cy="4968552"/>
          </a:xfrm>
          <a:prstGeom prst="rect">
            <a:avLst/>
          </a:prstGeom>
        </p:spPr>
      </p:pic>
      <p:pic>
        <p:nvPicPr>
          <p:cNvPr id="41" name="Obrázok 40" descr="Picture 528.jpg" hidden="1"/>
          <p:cNvPicPr>
            <a:picLocks noChangeAspect="1"/>
          </p:cNvPicPr>
          <p:nvPr/>
        </p:nvPicPr>
        <p:blipFill>
          <a:blip r:embed="rId9" cstate="print"/>
          <a:srcRect l="7158" r="27736" b="25194"/>
          <a:stretch>
            <a:fillRect/>
          </a:stretch>
        </p:blipFill>
        <p:spPr>
          <a:xfrm>
            <a:off x="5004048" y="404664"/>
            <a:ext cx="4139952" cy="3347271"/>
          </a:xfrm>
          <a:prstGeom prst="rect">
            <a:avLst/>
          </a:prstGeom>
        </p:spPr>
      </p:pic>
      <p:pic>
        <p:nvPicPr>
          <p:cNvPr id="42" name="Obrázok 41" descr="Picture 528.jpg" hidden="1"/>
          <p:cNvPicPr>
            <a:picLocks noChangeAspect="1"/>
          </p:cNvPicPr>
          <p:nvPr/>
        </p:nvPicPr>
        <p:blipFill>
          <a:blip r:embed="rId10" cstate="print"/>
          <a:srcRect l="787" t="70081" r="57088" b="1664"/>
          <a:stretch>
            <a:fillRect/>
          </a:stretch>
        </p:blipFill>
        <p:spPr>
          <a:xfrm>
            <a:off x="0" y="4797152"/>
            <a:ext cx="4967536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Výsledky a diskusia </a:t>
            </a:r>
            <a:endParaRPr lang="sk-SK" dirty="0"/>
          </a:p>
        </p:txBody>
      </p:sp>
      <p:pic>
        <p:nvPicPr>
          <p:cNvPr id="6" name="Zástupný symbol obsahu 5" descr="Picture 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13384"/>
            <a:ext cx="8316925" cy="5283968"/>
          </a:xfrm>
        </p:spPr>
      </p:pic>
      <p:sp>
        <p:nvSpPr>
          <p:cNvPr id="7" name="BlokTextu 6"/>
          <p:cNvSpPr txBox="1"/>
          <p:nvPr/>
        </p:nvSpPr>
        <p:spPr>
          <a:xfrm>
            <a:off x="539552" y="2780928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Herbex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6300192" y="134076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24,27%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6948264" y="551723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2,56%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2987824" y="148478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7,93%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ok 10" descr="Picture 405.jpg"/>
          <p:cNvPicPr>
            <a:picLocks noChangeAspect="1"/>
          </p:cNvPicPr>
          <p:nvPr/>
        </p:nvPicPr>
        <p:blipFill>
          <a:blip r:embed="rId3" cstate="print"/>
          <a:srcRect l="46850" t="46456" r="42125" b="39369"/>
          <a:stretch>
            <a:fillRect/>
          </a:stretch>
        </p:blipFill>
        <p:spPr>
          <a:xfrm>
            <a:off x="2711285" y="1268761"/>
            <a:ext cx="6432715" cy="5328592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4716016" y="450912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latin typeface="Arial" pitchFamily="34" charset="0"/>
                <a:cs typeface="Arial" pitchFamily="34" charset="0"/>
              </a:rPr>
              <a:t>0,29%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Obrázok 12" descr="Picture 4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4664"/>
            <a:ext cx="9144000" cy="6096000"/>
          </a:xfrm>
          <a:prstGeom prst="rect">
            <a:avLst/>
          </a:prstGeom>
        </p:spPr>
      </p:pic>
      <p:sp>
        <p:nvSpPr>
          <p:cNvPr id="14" name="Obdĺžnik 13"/>
          <p:cNvSpPr/>
          <p:nvPr/>
        </p:nvSpPr>
        <p:spPr>
          <a:xfrm>
            <a:off x="1043608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45,18%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5004048" y="580526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1,36%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2987824" y="141277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1,77%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dĺžnik 16"/>
          <p:cNvSpPr/>
          <p:nvPr/>
        </p:nvSpPr>
        <p:spPr>
          <a:xfrm>
            <a:off x="7452320" y="342900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4,74%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BlokTextu 17"/>
          <p:cNvSpPr txBox="1"/>
          <p:nvPr/>
        </p:nvSpPr>
        <p:spPr>
          <a:xfrm>
            <a:off x="395536" y="2204864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Fytopharma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Obrázok 18" descr="Picture 4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20" name="BlokTextu 19"/>
          <p:cNvSpPr txBox="1"/>
          <p:nvPr/>
        </p:nvSpPr>
        <p:spPr>
          <a:xfrm>
            <a:off x="2483768" y="908720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Leros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dĺžnik 20"/>
          <p:cNvSpPr/>
          <p:nvPr/>
        </p:nvSpPr>
        <p:spPr>
          <a:xfrm>
            <a:off x="4067944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10,47%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Obrázok 43" descr="Picture 522u.jpg" hidden="1"/>
          <p:cNvPicPr>
            <a:picLocks noChangeAspect="1"/>
          </p:cNvPicPr>
          <p:nvPr/>
        </p:nvPicPr>
        <p:blipFill>
          <a:blip r:embed="rId6" cstate="print"/>
          <a:srcRect l="6894" t="4598" r="7194"/>
          <a:stretch>
            <a:fillRect/>
          </a:stretch>
        </p:blipFill>
        <p:spPr>
          <a:xfrm>
            <a:off x="0" y="404664"/>
            <a:ext cx="9144000" cy="6192688"/>
          </a:xfrm>
          <a:prstGeom prst="rect">
            <a:avLst/>
          </a:prstGeom>
        </p:spPr>
      </p:pic>
      <p:sp>
        <p:nvSpPr>
          <p:cNvPr id="23" name="BlokTextu 22" hidden="1"/>
          <p:cNvSpPr txBox="1"/>
          <p:nvPr/>
        </p:nvSpPr>
        <p:spPr>
          <a:xfrm>
            <a:off x="3347864" y="2492896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Juvamed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bdĺžnik 23" hidden="1"/>
          <p:cNvSpPr/>
          <p:nvPr/>
        </p:nvSpPr>
        <p:spPr>
          <a:xfrm>
            <a:off x="3419872" y="5733256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25,33%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dĺžnik 25" hidden="1"/>
          <p:cNvSpPr/>
          <p:nvPr/>
        </p:nvSpPr>
        <p:spPr>
          <a:xfrm>
            <a:off x="6372200" y="256490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7,88%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bdĺžnik 26" hidden="1"/>
          <p:cNvSpPr/>
          <p:nvPr/>
        </p:nvSpPr>
        <p:spPr>
          <a:xfrm>
            <a:off x="8028384" y="249289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4,19%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bdĺžnik 27" hidden="1"/>
          <p:cNvSpPr/>
          <p:nvPr/>
        </p:nvSpPr>
        <p:spPr>
          <a:xfrm>
            <a:off x="395536" y="306896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1,82%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Rovná spojovacia šípka 29" hidden="1"/>
          <p:cNvCxnSpPr/>
          <p:nvPr/>
        </p:nvCxnSpPr>
        <p:spPr>
          <a:xfrm>
            <a:off x="5580112" y="1412776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ovná spojovacia šípka 33" hidden="1"/>
          <p:cNvCxnSpPr/>
          <p:nvPr/>
        </p:nvCxnSpPr>
        <p:spPr>
          <a:xfrm flipH="1" flipV="1">
            <a:off x="7236296" y="3068960"/>
            <a:ext cx="64807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dĺžnik 34" hidden="1"/>
          <p:cNvSpPr/>
          <p:nvPr/>
        </p:nvSpPr>
        <p:spPr>
          <a:xfrm>
            <a:off x="971600" y="5157192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3,38%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bdĺžnik 35" hidden="1"/>
          <p:cNvSpPr/>
          <p:nvPr/>
        </p:nvSpPr>
        <p:spPr>
          <a:xfrm>
            <a:off x="1763688" y="1700808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9,91%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Obrázok 36" descr="Picture 525.jpg" hidden="1"/>
          <p:cNvPicPr>
            <a:picLocks noChangeAspect="1"/>
          </p:cNvPicPr>
          <p:nvPr/>
        </p:nvPicPr>
        <p:blipFill>
          <a:blip r:embed="rId7" cstate="print"/>
          <a:srcRect l="14571" t="40392" r="30707" b="21856"/>
          <a:stretch>
            <a:fillRect/>
          </a:stretch>
        </p:blipFill>
        <p:spPr>
          <a:xfrm>
            <a:off x="4751512" y="3645024"/>
            <a:ext cx="4392488" cy="3024336"/>
          </a:xfrm>
          <a:prstGeom prst="rect">
            <a:avLst/>
          </a:prstGeom>
        </p:spPr>
      </p:pic>
      <p:pic>
        <p:nvPicPr>
          <p:cNvPr id="40" name="Obrázok 39" descr="Picture 527.jpg" hidden="1"/>
          <p:cNvPicPr>
            <a:picLocks noChangeAspect="1"/>
          </p:cNvPicPr>
          <p:nvPr/>
        </p:nvPicPr>
        <p:blipFill>
          <a:blip r:embed="rId8" cstate="print"/>
          <a:srcRect l="14563" r="23178" b="477"/>
          <a:stretch>
            <a:fillRect/>
          </a:stretch>
        </p:blipFill>
        <p:spPr>
          <a:xfrm>
            <a:off x="0" y="404664"/>
            <a:ext cx="5004048" cy="4968552"/>
          </a:xfrm>
          <a:prstGeom prst="rect">
            <a:avLst/>
          </a:prstGeom>
        </p:spPr>
      </p:pic>
      <p:pic>
        <p:nvPicPr>
          <p:cNvPr id="41" name="Obrázok 40" descr="Picture 528.jpg" hidden="1"/>
          <p:cNvPicPr>
            <a:picLocks noChangeAspect="1"/>
          </p:cNvPicPr>
          <p:nvPr/>
        </p:nvPicPr>
        <p:blipFill>
          <a:blip r:embed="rId9" cstate="print"/>
          <a:srcRect l="7158" r="27736" b="25194"/>
          <a:stretch>
            <a:fillRect/>
          </a:stretch>
        </p:blipFill>
        <p:spPr>
          <a:xfrm>
            <a:off x="5004048" y="404664"/>
            <a:ext cx="4139952" cy="3347271"/>
          </a:xfrm>
          <a:prstGeom prst="rect">
            <a:avLst/>
          </a:prstGeom>
        </p:spPr>
      </p:pic>
      <p:pic>
        <p:nvPicPr>
          <p:cNvPr id="42" name="Obrázok 41" descr="Picture 528.jpg" hidden="1"/>
          <p:cNvPicPr>
            <a:picLocks noChangeAspect="1"/>
          </p:cNvPicPr>
          <p:nvPr/>
        </p:nvPicPr>
        <p:blipFill>
          <a:blip r:embed="rId10" cstate="print"/>
          <a:srcRect l="787" t="70081" r="57088" b="1664"/>
          <a:stretch>
            <a:fillRect/>
          </a:stretch>
        </p:blipFill>
        <p:spPr>
          <a:xfrm>
            <a:off x="0" y="4797152"/>
            <a:ext cx="4967536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Výsledky a diskusia </a:t>
            </a:r>
            <a:endParaRPr lang="sk-SK" dirty="0"/>
          </a:p>
        </p:txBody>
      </p:sp>
      <p:pic>
        <p:nvPicPr>
          <p:cNvPr id="6" name="Zástupný symbol obsahu 5" descr="Picture 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13384"/>
            <a:ext cx="8316925" cy="5283968"/>
          </a:xfrm>
        </p:spPr>
      </p:pic>
      <p:sp>
        <p:nvSpPr>
          <p:cNvPr id="7" name="BlokTextu 6"/>
          <p:cNvSpPr txBox="1"/>
          <p:nvPr/>
        </p:nvSpPr>
        <p:spPr>
          <a:xfrm>
            <a:off x="539552" y="2780928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Herbex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6300192" y="134076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24,27%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6948264" y="551723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2,56%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2987824" y="148478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7,93%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ok 10" descr="Picture 405.jpg"/>
          <p:cNvPicPr>
            <a:picLocks noChangeAspect="1"/>
          </p:cNvPicPr>
          <p:nvPr/>
        </p:nvPicPr>
        <p:blipFill>
          <a:blip r:embed="rId3" cstate="print"/>
          <a:srcRect l="46850" t="46456" r="42125" b="39369"/>
          <a:stretch>
            <a:fillRect/>
          </a:stretch>
        </p:blipFill>
        <p:spPr>
          <a:xfrm>
            <a:off x="2711285" y="1268761"/>
            <a:ext cx="6432715" cy="5328592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4716016" y="450912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latin typeface="Arial" pitchFamily="34" charset="0"/>
                <a:cs typeface="Arial" pitchFamily="34" charset="0"/>
              </a:rPr>
              <a:t>0,29%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Obrázok 12" descr="Picture 4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4664"/>
            <a:ext cx="9144000" cy="6096000"/>
          </a:xfrm>
          <a:prstGeom prst="rect">
            <a:avLst/>
          </a:prstGeom>
        </p:spPr>
      </p:pic>
      <p:sp>
        <p:nvSpPr>
          <p:cNvPr id="14" name="Obdĺžnik 13"/>
          <p:cNvSpPr/>
          <p:nvPr/>
        </p:nvSpPr>
        <p:spPr>
          <a:xfrm>
            <a:off x="1043608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45,18%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5004048" y="580526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1,36%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2987824" y="141277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1,77%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dĺžnik 16"/>
          <p:cNvSpPr/>
          <p:nvPr/>
        </p:nvSpPr>
        <p:spPr>
          <a:xfrm>
            <a:off x="7452320" y="342900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4,74%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BlokTextu 17"/>
          <p:cNvSpPr txBox="1"/>
          <p:nvPr/>
        </p:nvSpPr>
        <p:spPr>
          <a:xfrm>
            <a:off x="395536" y="2204864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Fytopharma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Obrázok 18" descr="Picture 4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20" name="BlokTextu 19"/>
          <p:cNvSpPr txBox="1"/>
          <p:nvPr/>
        </p:nvSpPr>
        <p:spPr>
          <a:xfrm>
            <a:off x="2483768" y="908720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Leros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dĺžnik 20"/>
          <p:cNvSpPr/>
          <p:nvPr/>
        </p:nvSpPr>
        <p:spPr>
          <a:xfrm>
            <a:off x="4067944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10,47%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Obrázok 43" descr="Picture 522u.jpg"/>
          <p:cNvPicPr>
            <a:picLocks noChangeAspect="1"/>
          </p:cNvPicPr>
          <p:nvPr/>
        </p:nvPicPr>
        <p:blipFill>
          <a:blip r:embed="rId6" cstate="print"/>
          <a:srcRect l="6894" t="4598" r="7194"/>
          <a:stretch>
            <a:fillRect/>
          </a:stretch>
        </p:blipFill>
        <p:spPr>
          <a:xfrm>
            <a:off x="0" y="404664"/>
            <a:ext cx="9144000" cy="6192688"/>
          </a:xfrm>
          <a:prstGeom prst="rect">
            <a:avLst/>
          </a:prstGeom>
        </p:spPr>
      </p:pic>
      <p:sp>
        <p:nvSpPr>
          <p:cNvPr id="23" name="BlokTextu 22"/>
          <p:cNvSpPr txBox="1"/>
          <p:nvPr/>
        </p:nvSpPr>
        <p:spPr>
          <a:xfrm>
            <a:off x="3347864" y="2492896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Juvamed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bdĺžnik 23"/>
          <p:cNvSpPr/>
          <p:nvPr/>
        </p:nvSpPr>
        <p:spPr>
          <a:xfrm>
            <a:off x="3419872" y="5733256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25,33%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dĺžnik 25"/>
          <p:cNvSpPr/>
          <p:nvPr/>
        </p:nvSpPr>
        <p:spPr>
          <a:xfrm>
            <a:off x="6372200" y="256490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7,88%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bdĺžnik 26"/>
          <p:cNvSpPr/>
          <p:nvPr/>
        </p:nvSpPr>
        <p:spPr>
          <a:xfrm>
            <a:off x="8028384" y="249289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4,19%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bdĺžnik 27"/>
          <p:cNvSpPr/>
          <p:nvPr/>
        </p:nvSpPr>
        <p:spPr>
          <a:xfrm>
            <a:off x="395536" y="306896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1,82%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Rovná spojovacia šípka 29"/>
          <p:cNvCxnSpPr/>
          <p:nvPr/>
        </p:nvCxnSpPr>
        <p:spPr>
          <a:xfrm>
            <a:off x="5580112" y="1412776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ovná spojovacia šípka 33"/>
          <p:cNvCxnSpPr/>
          <p:nvPr/>
        </p:nvCxnSpPr>
        <p:spPr>
          <a:xfrm flipH="1" flipV="1">
            <a:off x="7236296" y="3068960"/>
            <a:ext cx="64807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dĺžnik 34"/>
          <p:cNvSpPr/>
          <p:nvPr/>
        </p:nvSpPr>
        <p:spPr>
          <a:xfrm>
            <a:off x="971600" y="5157192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3,38%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bdĺžnik 35"/>
          <p:cNvSpPr/>
          <p:nvPr/>
        </p:nvSpPr>
        <p:spPr>
          <a:xfrm>
            <a:off x="1763688" y="1700808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9,91%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Obrázok 36" descr="Picture 525.jpg" hidden="1"/>
          <p:cNvPicPr>
            <a:picLocks noChangeAspect="1"/>
          </p:cNvPicPr>
          <p:nvPr/>
        </p:nvPicPr>
        <p:blipFill>
          <a:blip r:embed="rId7" cstate="print"/>
          <a:srcRect l="14571" t="40392" r="30707" b="21856"/>
          <a:stretch>
            <a:fillRect/>
          </a:stretch>
        </p:blipFill>
        <p:spPr>
          <a:xfrm>
            <a:off x="4751512" y="3645024"/>
            <a:ext cx="4392488" cy="3024336"/>
          </a:xfrm>
          <a:prstGeom prst="rect">
            <a:avLst/>
          </a:prstGeom>
        </p:spPr>
      </p:pic>
      <p:pic>
        <p:nvPicPr>
          <p:cNvPr id="40" name="Obrázok 39" descr="Picture 527.jpg" hidden="1"/>
          <p:cNvPicPr>
            <a:picLocks noChangeAspect="1"/>
          </p:cNvPicPr>
          <p:nvPr/>
        </p:nvPicPr>
        <p:blipFill>
          <a:blip r:embed="rId8" cstate="print"/>
          <a:srcRect l="14563" r="23178" b="477"/>
          <a:stretch>
            <a:fillRect/>
          </a:stretch>
        </p:blipFill>
        <p:spPr>
          <a:xfrm>
            <a:off x="0" y="404664"/>
            <a:ext cx="5004048" cy="4968552"/>
          </a:xfrm>
          <a:prstGeom prst="rect">
            <a:avLst/>
          </a:prstGeom>
        </p:spPr>
      </p:pic>
      <p:pic>
        <p:nvPicPr>
          <p:cNvPr id="41" name="Obrázok 40" descr="Picture 528.jpg" hidden="1"/>
          <p:cNvPicPr>
            <a:picLocks noChangeAspect="1"/>
          </p:cNvPicPr>
          <p:nvPr/>
        </p:nvPicPr>
        <p:blipFill>
          <a:blip r:embed="rId9" cstate="print"/>
          <a:srcRect l="7158" r="27736" b="25194"/>
          <a:stretch>
            <a:fillRect/>
          </a:stretch>
        </p:blipFill>
        <p:spPr>
          <a:xfrm>
            <a:off x="5004048" y="404664"/>
            <a:ext cx="4139952" cy="3347271"/>
          </a:xfrm>
          <a:prstGeom prst="rect">
            <a:avLst/>
          </a:prstGeom>
        </p:spPr>
      </p:pic>
      <p:pic>
        <p:nvPicPr>
          <p:cNvPr id="42" name="Obrázok 41" descr="Picture 528.jpg" hidden="1"/>
          <p:cNvPicPr>
            <a:picLocks noChangeAspect="1"/>
          </p:cNvPicPr>
          <p:nvPr/>
        </p:nvPicPr>
        <p:blipFill>
          <a:blip r:embed="rId10" cstate="print"/>
          <a:srcRect l="787" t="70081" r="57088" b="1664"/>
          <a:stretch>
            <a:fillRect/>
          </a:stretch>
        </p:blipFill>
        <p:spPr>
          <a:xfrm>
            <a:off x="0" y="4797152"/>
            <a:ext cx="4967536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Výsledky a diskusia </a:t>
            </a:r>
            <a:endParaRPr lang="sk-SK" dirty="0"/>
          </a:p>
        </p:txBody>
      </p:sp>
      <p:pic>
        <p:nvPicPr>
          <p:cNvPr id="6" name="Zástupný symbol obsahu 5" descr="Picture 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13384"/>
            <a:ext cx="8316925" cy="5283968"/>
          </a:xfrm>
        </p:spPr>
      </p:pic>
      <p:sp>
        <p:nvSpPr>
          <p:cNvPr id="7" name="BlokTextu 6"/>
          <p:cNvSpPr txBox="1"/>
          <p:nvPr/>
        </p:nvSpPr>
        <p:spPr>
          <a:xfrm>
            <a:off x="539552" y="2780928"/>
            <a:ext cx="18722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Herbex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6300192" y="134076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24,27%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6948264" y="551723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2,56%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2987824" y="1484784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7,93%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Obrázok 10" descr="Picture 405.jpg"/>
          <p:cNvPicPr>
            <a:picLocks noChangeAspect="1"/>
          </p:cNvPicPr>
          <p:nvPr/>
        </p:nvPicPr>
        <p:blipFill>
          <a:blip r:embed="rId3" cstate="print"/>
          <a:srcRect l="46850" t="46456" r="42125" b="39369"/>
          <a:stretch>
            <a:fillRect/>
          </a:stretch>
        </p:blipFill>
        <p:spPr>
          <a:xfrm>
            <a:off x="2711285" y="1268761"/>
            <a:ext cx="6432715" cy="5328592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4716016" y="450912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latin typeface="Arial" pitchFamily="34" charset="0"/>
                <a:cs typeface="Arial" pitchFamily="34" charset="0"/>
              </a:rPr>
              <a:t>0,29%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Obrázok 12" descr="Picture 4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4664"/>
            <a:ext cx="9144000" cy="6096000"/>
          </a:xfrm>
          <a:prstGeom prst="rect">
            <a:avLst/>
          </a:prstGeom>
        </p:spPr>
      </p:pic>
      <p:sp>
        <p:nvSpPr>
          <p:cNvPr id="14" name="Obdĺžnik 13"/>
          <p:cNvSpPr/>
          <p:nvPr/>
        </p:nvSpPr>
        <p:spPr>
          <a:xfrm>
            <a:off x="1043608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45,18%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5004048" y="580526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1,36%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dĺžnik 15"/>
          <p:cNvSpPr/>
          <p:nvPr/>
        </p:nvSpPr>
        <p:spPr>
          <a:xfrm>
            <a:off x="2987824" y="141277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1,77%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dĺžnik 16"/>
          <p:cNvSpPr/>
          <p:nvPr/>
        </p:nvSpPr>
        <p:spPr>
          <a:xfrm>
            <a:off x="7452320" y="342900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4,74%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BlokTextu 17"/>
          <p:cNvSpPr txBox="1"/>
          <p:nvPr/>
        </p:nvSpPr>
        <p:spPr>
          <a:xfrm>
            <a:off x="395536" y="2204864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Fytopharma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Obrázok 18" descr="Picture 4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20" name="BlokTextu 19"/>
          <p:cNvSpPr txBox="1"/>
          <p:nvPr/>
        </p:nvSpPr>
        <p:spPr>
          <a:xfrm>
            <a:off x="2483768" y="908720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Leros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dĺžnik 20"/>
          <p:cNvSpPr/>
          <p:nvPr/>
        </p:nvSpPr>
        <p:spPr>
          <a:xfrm>
            <a:off x="4067944" y="5157192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10,47%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Obrázok 43" descr="Picture 522u.jpg"/>
          <p:cNvPicPr>
            <a:picLocks noChangeAspect="1"/>
          </p:cNvPicPr>
          <p:nvPr/>
        </p:nvPicPr>
        <p:blipFill>
          <a:blip r:embed="rId6" cstate="print"/>
          <a:srcRect l="6894" t="4598" r="7194"/>
          <a:stretch>
            <a:fillRect/>
          </a:stretch>
        </p:blipFill>
        <p:spPr>
          <a:xfrm>
            <a:off x="0" y="404664"/>
            <a:ext cx="9144000" cy="6192688"/>
          </a:xfrm>
          <a:prstGeom prst="rect">
            <a:avLst/>
          </a:prstGeom>
        </p:spPr>
      </p:pic>
      <p:sp>
        <p:nvSpPr>
          <p:cNvPr id="23" name="BlokTextu 22"/>
          <p:cNvSpPr txBox="1"/>
          <p:nvPr/>
        </p:nvSpPr>
        <p:spPr>
          <a:xfrm>
            <a:off x="3347864" y="2492896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sk-SK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Juvamed</a:t>
            </a:r>
            <a:endParaRPr lang="sk-SK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bdĺžnik 23"/>
          <p:cNvSpPr/>
          <p:nvPr/>
        </p:nvSpPr>
        <p:spPr>
          <a:xfrm>
            <a:off x="3419872" y="5733256"/>
            <a:ext cx="1053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25,33%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dĺžnik 25"/>
          <p:cNvSpPr/>
          <p:nvPr/>
        </p:nvSpPr>
        <p:spPr>
          <a:xfrm>
            <a:off x="6372200" y="2564904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7,88%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bdĺžnik 26"/>
          <p:cNvSpPr/>
          <p:nvPr/>
        </p:nvSpPr>
        <p:spPr>
          <a:xfrm>
            <a:off x="8028384" y="2492896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4,19%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bdĺžnik 27"/>
          <p:cNvSpPr/>
          <p:nvPr/>
        </p:nvSpPr>
        <p:spPr>
          <a:xfrm>
            <a:off x="395536" y="3068960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1,82%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Rovná spojovacia šípka 29"/>
          <p:cNvCxnSpPr/>
          <p:nvPr/>
        </p:nvCxnSpPr>
        <p:spPr>
          <a:xfrm>
            <a:off x="5580112" y="1412776"/>
            <a:ext cx="8640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ovná spojovacia šípka 33"/>
          <p:cNvCxnSpPr/>
          <p:nvPr/>
        </p:nvCxnSpPr>
        <p:spPr>
          <a:xfrm flipH="1" flipV="1">
            <a:off x="7236296" y="3068960"/>
            <a:ext cx="64807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bdĺžnik 34"/>
          <p:cNvSpPr/>
          <p:nvPr/>
        </p:nvSpPr>
        <p:spPr>
          <a:xfrm>
            <a:off x="971600" y="5157192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latin typeface="Arial" pitchFamily="34" charset="0"/>
                <a:cs typeface="Arial" pitchFamily="34" charset="0"/>
              </a:rPr>
              <a:t>3,38%</a:t>
            </a:r>
            <a:endParaRPr lang="sk-S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Obdĺžnik 35"/>
          <p:cNvSpPr/>
          <p:nvPr/>
        </p:nvSpPr>
        <p:spPr>
          <a:xfrm>
            <a:off x="1763688" y="1700808"/>
            <a:ext cx="9108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9,91%</a:t>
            </a:r>
            <a:endParaRPr lang="sk-SK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Obrázok 36" descr="Picture 525.jpg"/>
          <p:cNvPicPr>
            <a:picLocks noChangeAspect="1"/>
          </p:cNvPicPr>
          <p:nvPr/>
        </p:nvPicPr>
        <p:blipFill>
          <a:blip r:embed="rId7" cstate="print"/>
          <a:srcRect l="14571" t="40392" r="30707" b="21856"/>
          <a:stretch>
            <a:fillRect/>
          </a:stretch>
        </p:blipFill>
        <p:spPr>
          <a:xfrm>
            <a:off x="4751512" y="3645024"/>
            <a:ext cx="4392488" cy="3024336"/>
          </a:xfrm>
          <a:prstGeom prst="rect">
            <a:avLst/>
          </a:prstGeom>
        </p:spPr>
      </p:pic>
      <p:pic>
        <p:nvPicPr>
          <p:cNvPr id="40" name="Obrázok 39" descr="Picture 527.jpg"/>
          <p:cNvPicPr>
            <a:picLocks noChangeAspect="1"/>
          </p:cNvPicPr>
          <p:nvPr/>
        </p:nvPicPr>
        <p:blipFill>
          <a:blip r:embed="rId8" cstate="print"/>
          <a:srcRect l="14563" r="23178" b="477"/>
          <a:stretch>
            <a:fillRect/>
          </a:stretch>
        </p:blipFill>
        <p:spPr>
          <a:xfrm>
            <a:off x="0" y="404664"/>
            <a:ext cx="5004048" cy="4968552"/>
          </a:xfrm>
          <a:prstGeom prst="rect">
            <a:avLst/>
          </a:prstGeom>
        </p:spPr>
      </p:pic>
      <p:pic>
        <p:nvPicPr>
          <p:cNvPr id="41" name="Obrázok 40" descr="Picture 528.jpg"/>
          <p:cNvPicPr>
            <a:picLocks noChangeAspect="1"/>
          </p:cNvPicPr>
          <p:nvPr/>
        </p:nvPicPr>
        <p:blipFill>
          <a:blip r:embed="rId9" cstate="print"/>
          <a:srcRect l="7158" r="27736" b="25194"/>
          <a:stretch>
            <a:fillRect/>
          </a:stretch>
        </p:blipFill>
        <p:spPr>
          <a:xfrm>
            <a:off x="5004048" y="404664"/>
            <a:ext cx="4139952" cy="3347271"/>
          </a:xfrm>
          <a:prstGeom prst="rect">
            <a:avLst/>
          </a:prstGeom>
        </p:spPr>
      </p:pic>
      <p:pic>
        <p:nvPicPr>
          <p:cNvPr id="42" name="Obrázok 41" descr="Picture 528.jpg"/>
          <p:cNvPicPr>
            <a:picLocks noChangeAspect="1"/>
          </p:cNvPicPr>
          <p:nvPr/>
        </p:nvPicPr>
        <p:blipFill>
          <a:blip r:embed="rId10" cstate="print"/>
          <a:srcRect l="787" t="70081" r="57088" b="1664"/>
          <a:stretch>
            <a:fillRect/>
          </a:stretch>
        </p:blipFill>
        <p:spPr>
          <a:xfrm>
            <a:off x="0" y="4797152"/>
            <a:ext cx="4967536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3"/>
          <p:cNvGraphicFramePr>
            <a:graphicFrameLocks noGrp="1"/>
          </p:cNvGraphicFramePr>
          <p:nvPr/>
        </p:nvGraphicFramePr>
        <p:xfrm>
          <a:off x="467544" y="548681"/>
          <a:ext cx="8280920" cy="2952327"/>
        </p:xfrm>
        <a:graphic>
          <a:graphicData uri="http://schemas.openxmlformats.org/drawingml/2006/table">
            <a:tbl>
              <a:tblPr/>
              <a:tblGrid>
                <a:gridCol w="3214456"/>
                <a:gridCol w="1597991"/>
                <a:gridCol w="1956305"/>
                <a:gridCol w="1512168"/>
              </a:tblGrid>
              <a:tr h="677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latin typeface="Times New Roman"/>
                          <a:ea typeface="Lucida Sans Unicode"/>
                          <a:cs typeface="Calibri"/>
                        </a:rPr>
                        <a:t>Názov čaju a výrobca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Strata sušením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Požiadavka ČsL 4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Výsledok analýzy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Herbex – Rumanček pravý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7,33%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14,00%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Fytopharma – Rumančekový čaj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7,67%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14,00%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Leros – Heřmánek 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12,26%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14,00%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6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Juvamed – Rumanček kamilkový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latin typeface="Times New Roman"/>
                          <a:ea typeface="Lucida Sans Unicode"/>
                          <a:cs typeface="Calibri"/>
                        </a:rPr>
                        <a:t>7,17%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latin typeface="Times New Roman"/>
                          <a:ea typeface="Lucida Sans Unicode"/>
                          <a:cs typeface="Calibri"/>
                        </a:rPr>
                        <a:t>max. 14,00%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uľka 5"/>
          <p:cNvGraphicFramePr>
            <a:graphicFrameLocks noGrp="1"/>
          </p:cNvGraphicFramePr>
          <p:nvPr/>
        </p:nvGraphicFramePr>
        <p:xfrm>
          <a:off x="467544" y="3573016"/>
          <a:ext cx="8280920" cy="2540604"/>
        </p:xfrm>
        <a:graphic>
          <a:graphicData uri="http://schemas.openxmlformats.org/drawingml/2006/table">
            <a:tbl>
              <a:tblPr/>
              <a:tblGrid>
                <a:gridCol w="3228312"/>
                <a:gridCol w="1584136"/>
                <a:gridCol w="1956304"/>
                <a:gridCol w="1512168"/>
              </a:tblGrid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Názov čaju a výrobca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Popol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Požiadavka ČsL 4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Výsledok analýzy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Herbex – Rumanček pravý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8,02%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11,00%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Fytopharma – Rumančekový čaj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8,03%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11,00%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Leros – Heřmánek 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8,05%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11,00%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Juvamed – Rumanček kamilkový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15,14%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11,00%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08965" algn="l"/>
                          <a:tab pos="2948940" algn="l"/>
                          <a:tab pos="3669030" algn="l"/>
                        </a:tabLst>
                      </a:pPr>
                      <a:r>
                        <a:rPr lang="sk-SK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nevyhovuje</a:t>
                      </a:r>
                      <a:endParaRPr lang="sk-SK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3"/>
          <p:cNvGraphicFramePr>
            <a:graphicFrameLocks noGrp="1"/>
          </p:cNvGraphicFramePr>
          <p:nvPr/>
        </p:nvGraphicFramePr>
        <p:xfrm>
          <a:off x="251520" y="764704"/>
          <a:ext cx="8640960" cy="2520280"/>
        </p:xfrm>
        <a:graphic>
          <a:graphicData uri="http://schemas.openxmlformats.org/drawingml/2006/table">
            <a:tbl>
              <a:tblPr/>
              <a:tblGrid>
                <a:gridCol w="3368673"/>
                <a:gridCol w="1653011"/>
                <a:gridCol w="2035100"/>
                <a:gridCol w="1584176"/>
              </a:tblGrid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latin typeface="Times New Roman"/>
                          <a:ea typeface="Lucida Sans Unicode"/>
                          <a:cs typeface="Calibri"/>
                        </a:rPr>
                        <a:t>Názov čaju a výrobca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Popol nerozpustný v HCl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Požiadavka ČsL 4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Výsledok analýzy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Herbex – Rumanček pravý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0,46%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3,00%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Fytopharma – Rumančekový čaj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1,55%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3,00%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Leros – Heřmánek 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0,65%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3,00%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Juvamed – Rumanček kamilkový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latin typeface="Times New Roman"/>
                          <a:ea typeface="Lucida Sans Unicode"/>
                          <a:cs typeface="Calibri"/>
                        </a:rPr>
                        <a:t>0,50%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3,00%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uľka 5"/>
          <p:cNvGraphicFramePr>
            <a:graphicFrameLocks noGrp="1"/>
          </p:cNvGraphicFramePr>
          <p:nvPr/>
        </p:nvGraphicFramePr>
        <p:xfrm>
          <a:off x="251520" y="3573017"/>
          <a:ext cx="8640960" cy="2400447"/>
        </p:xfrm>
        <a:graphic>
          <a:graphicData uri="http://schemas.openxmlformats.org/drawingml/2006/table">
            <a:tbl>
              <a:tblPr/>
              <a:tblGrid>
                <a:gridCol w="3368674"/>
                <a:gridCol w="1653011"/>
                <a:gridCol w="2035099"/>
                <a:gridCol w="1584176"/>
              </a:tblGrid>
              <a:tr h="606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Názov čaju a výrobca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Obsah silice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Požiadavka ČsL 4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Výsledok analýzy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Herbex – Rumanček pravý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0,37%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min. 0,40%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Calibri"/>
                        </a:rPr>
                        <a:t>nevyhovuje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Fytopharma – Rumančekový čaj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0,23%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min. 0,40%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Calibri"/>
                        </a:rPr>
                        <a:t>nevyhovuje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Leros – Heřmánek 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0,22%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min. 0,40%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Calibri"/>
                        </a:rPr>
                        <a:t>nevyhovuje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Juvamed – Rumanček kamilkový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0,32%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min. 0,40%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Calibri"/>
                        </a:rPr>
                        <a:t>nevyhovuje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Obrázok 6" descr="Picture 537.jpg" hidden="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5" name="BlokTextu 4" hidden="1"/>
          <p:cNvSpPr txBox="1"/>
          <p:nvPr/>
        </p:nvSpPr>
        <p:spPr>
          <a:xfrm>
            <a:off x="1979712" y="234888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0,23%</a:t>
            </a:r>
            <a:endParaRPr lang="sk-SK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dĺžnik 7" hidden="1"/>
          <p:cNvSpPr/>
          <p:nvPr/>
        </p:nvSpPr>
        <p:spPr>
          <a:xfrm>
            <a:off x="5220072" y="184482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0,37%</a:t>
            </a:r>
            <a:endParaRPr lang="sk-SK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dĺžnik 8" hidden="1"/>
          <p:cNvSpPr/>
          <p:nvPr/>
        </p:nvSpPr>
        <p:spPr>
          <a:xfrm>
            <a:off x="3779912" y="220486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0,22%</a:t>
            </a:r>
            <a:endParaRPr lang="sk-SK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dĺžnik 9" hidden="1"/>
          <p:cNvSpPr/>
          <p:nvPr/>
        </p:nvSpPr>
        <p:spPr>
          <a:xfrm>
            <a:off x="6660232" y="2636912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0,32%</a:t>
            </a:r>
            <a:endParaRPr lang="sk-SK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3"/>
          <p:cNvGraphicFramePr>
            <a:graphicFrameLocks noGrp="1"/>
          </p:cNvGraphicFramePr>
          <p:nvPr/>
        </p:nvGraphicFramePr>
        <p:xfrm>
          <a:off x="251520" y="764704"/>
          <a:ext cx="8640960" cy="2520280"/>
        </p:xfrm>
        <a:graphic>
          <a:graphicData uri="http://schemas.openxmlformats.org/drawingml/2006/table">
            <a:tbl>
              <a:tblPr/>
              <a:tblGrid>
                <a:gridCol w="3368673"/>
                <a:gridCol w="1653011"/>
                <a:gridCol w="2035100"/>
                <a:gridCol w="1584176"/>
              </a:tblGrid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latin typeface="Times New Roman"/>
                          <a:ea typeface="Lucida Sans Unicode"/>
                          <a:cs typeface="Calibri"/>
                        </a:rPr>
                        <a:t>Názov čaju a výrobca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Popol nerozpustný v HCl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Požiadavka ČsL 4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Výsledok analýzy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Herbex – Rumanček pravý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0,46%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3,00%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Fytopharma – Rumančekový čaj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1,55%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3,00%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Leros – Heřmánek 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0,65%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3,00%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Juvamed – Rumanček kamilkový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latin typeface="Times New Roman"/>
                          <a:ea typeface="Lucida Sans Unicode"/>
                          <a:cs typeface="Calibri"/>
                        </a:rPr>
                        <a:t>0,50%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max. 3,00%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latin typeface="Times New Roman"/>
                          <a:ea typeface="Lucida Sans Unicode"/>
                          <a:cs typeface="Calibri"/>
                        </a:rPr>
                        <a:t>vyhovuje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uľka 5"/>
          <p:cNvGraphicFramePr>
            <a:graphicFrameLocks noGrp="1"/>
          </p:cNvGraphicFramePr>
          <p:nvPr/>
        </p:nvGraphicFramePr>
        <p:xfrm>
          <a:off x="251520" y="3573017"/>
          <a:ext cx="8640960" cy="2400447"/>
        </p:xfrm>
        <a:graphic>
          <a:graphicData uri="http://schemas.openxmlformats.org/drawingml/2006/table">
            <a:tbl>
              <a:tblPr/>
              <a:tblGrid>
                <a:gridCol w="3368674"/>
                <a:gridCol w="1653011"/>
                <a:gridCol w="2035099"/>
                <a:gridCol w="1584176"/>
              </a:tblGrid>
              <a:tr h="6067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Názov čaju a výrobca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Obsah silice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Požiadavka ČsL 4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latin typeface="Times New Roman"/>
                          <a:ea typeface="Lucida Sans Unicode"/>
                          <a:cs typeface="Calibri"/>
                        </a:rPr>
                        <a:t>Výsledok analýzy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Herbex – Rumanček pravý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0,37%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min. 0,40%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Calibri"/>
                        </a:rPr>
                        <a:t>nevyhovuje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Fytopharma – Rumančekový čaj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0,23%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min. 0,40%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Calibri"/>
                        </a:rPr>
                        <a:t>nevyhovuje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Leros – Heřmánek 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0,22%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min. 0,40%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Calibri"/>
                        </a:rPr>
                        <a:t>nevyhovuje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Juvamed – Rumanček kamilkový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0,32%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latin typeface="Times New Roman"/>
                          <a:ea typeface="Lucida Sans Unicode"/>
                          <a:cs typeface="Calibri"/>
                        </a:rPr>
                        <a:t>min. 0,40%</a:t>
                      </a:r>
                      <a:endParaRPr lang="sk-SK" sz="180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rgbClr val="FF0000"/>
                          </a:solidFill>
                          <a:latin typeface="Times New Roman"/>
                          <a:ea typeface="Lucida Sans Unicode"/>
                          <a:cs typeface="Calibri"/>
                        </a:rPr>
                        <a:t>nevyhovuje</a:t>
                      </a:r>
                      <a:endParaRPr lang="sk-SK" sz="1800" dirty="0">
                        <a:latin typeface="Calibri"/>
                        <a:ea typeface="Lucida Sans Unicode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Obrázok 6" descr="Picture 5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1979712" y="234888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0,23%</a:t>
            </a:r>
            <a:endParaRPr lang="sk-SK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5220072" y="184482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0,37%</a:t>
            </a:r>
            <a:endParaRPr lang="sk-SK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dĺžnik 8"/>
          <p:cNvSpPr/>
          <p:nvPr/>
        </p:nvSpPr>
        <p:spPr>
          <a:xfrm>
            <a:off x="3779912" y="2204864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0,22%</a:t>
            </a:r>
            <a:endParaRPr lang="sk-SK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6660232" y="2636912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0,32%</a:t>
            </a:r>
            <a:endParaRPr lang="sk-SK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Závery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Plne požiadavkám liekopisu nevyhovoval žiaden z analyzovaných čajov</a:t>
            </a:r>
          </a:p>
          <a:p>
            <a:r>
              <a:rPr lang="sk-SK" dirty="0" smtClean="0"/>
              <a:t>Čaj s </a:t>
            </a:r>
            <a:r>
              <a:rPr lang="sk-SK" dirty="0" err="1" smtClean="0"/>
              <a:t>Pharmaceutical</a:t>
            </a:r>
            <a:r>
              <a:rPr lang="sk-SK" dirty="0" smtClean="0"/>
              <a:t> </a:t>
            </a:r>
            <a:r>
              <a:rPr lang="sk-SK" dirty="0" err="1" smtClean="0"/>
              <a:t>quality</a:t>
            </a:r>
            <a:r>
              <a:rPr lang="sk-SK" dirty="0" smtClean="0"/>
              <a:t> nevyhovoval liekopisu</a:t>
            </a:r>
          </a:p>
          <a:p>
            <a:pPr algn="just"/>
            <a:r>
              <a:rPr lang="sk-SK" dirty="0" smtClean="0"/>
              <a:t>Vo farmaceutickom a kozmetickom priemysle sa spracúvala rumančeková droga najrôznejšieho pôvodu a veľmi rozdielnej terapeutickej kvality (nízky obsah silíc, priveľa prímesí)</a:t>
            </a:r>
          </a:p>
          <a:p>
            <a:r>
              <a:rPr lang="sk-SK" dirty="0" err="1" smtClean="0"/>
              <a:t>Juvamed</a:t>
            </a:r>
            <a:r>
              <a:rPr lang="sk-SK" dirty="0" smtClean="0"/>
              <a:t> – menej prímesí = viac silice</a:t>
            </a:r>
          </a:p>
          <a:p>
            <a:r>
              <a:rPr lang="sk-SK" dirty="0" err="1" smtClean="0"/>
              <a:t>Leros</a:t>
            </a:r>
            <a:r>
              <a:rPr lang="sk-SK" dirty="0" smtClean="0"/>
              <a:t> – stará surovina = málo silice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Východiská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Podpora domácich pestovateľov, ktorí sa zamerajú na produkciu kvalitnej a čerstvej suroviny</a:t>
            </a:r>
          </a:p>
          <a:p>
            <a:r>
              <a:rPr lang="sk-SK" dirty="0" smtClean="0"/>
              <a:t>Striktne dodržiavať legislatívne ustanovenia pre zamedzenie dovozu nekvalitnej suroviny zo zahraničia</a:t>
            </a:r>
          </a:p>
          <a:p>
            <a:r>
              <a:rPr lang="sk-SK" dirty="0" smtClean="0"/>
              <a:t>Rozširovať pestovateľské plochy pre pestovanie farmaceuticky významných rastlín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784976" cy="1311534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Návrhy na vylepšenie a pokračovanie môjho výskumu</a:t>
            </a:r>
            <a:endParaRPr lang="cs-CZ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r>
              <a:rPr lang="cs-CZ" dirty="0" smtClean="0"/>
              <a:t>Analýza </a:t>
            </a:r>
            <a:r>
              <a:rPr lang="af-ZA" dirty="0" smtClean="0"/>
              <a:t>kvality</a:t>
            </a:r>
            <a:r>
              <a:rPr lang="cs-CZ" dirty="0" smtClean="0"/>
              <a:t> </a:t>
            </a:r>
            <a:r>
              <a:rPr lang="sk-SK" dirty="0" smtClean="0"/>
              <a:t>ďalších</a:t>
            </a:r>
            <a:r>
              <a:rPr lang="cs-CZ" dirty="0" smtClean="0"/>
              <a:t> </a:t>
            </a:r>
            <a:r>
              <a:rPr lang="sk-SK" dirty="0" smtClean="0"/>
              <a:t>liekopisných</a:t>
            </a:r>
            <a:r>
              <a:rPr lang="cs-CZ" dirty="0" smtClean="0"/>
              <a:t> </a:t>
            </a:r>
            <a:r>
              <a:rPr lang="sk-SK" dirty="0" smtClean="0"/>
              <a:t>čajov</a:t>
            </a:r>
          </a:p>
          <a:p>
            <a:r>
              <a:rPr lang="sk-SK" dirty="0" smtClean="0"/>
              <a:t>Vypestovať vlastný rumanček a zistiť obsah silice a tým potvrdiť alebo vyvrátiť našu domnienku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53615" y="2740278"/>
            <a:ext cx="871745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6000" b="1" i="0" u="none" strike="noStrike" normalizeH="0" baseline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Ďakujem za pozornosť!</a:t>
            </a:r>
            <a:endParaRPr kumimoji="0" lang="sk-SK" sz="6000" b="1" i="0" u="none" strike="noStrike" normalizeH="0" baseline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5148064" y="6093296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sk-SK" sz="20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foto</a:t>
            </a:r>
            <a:r>
              <a:rPr lang="sk-SK" sz="20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Erik </a:t>
            </a:r>
            <a:r>
              <a:rPr lang="sk-SK" sz="2000" b="1" dirty="0" err="1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Schmotzer</a:t>
            </a:r>
            <a:r>
              <a:rPr lang="sk-SK" sz="20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2013</a:t>
            </a:r>
            <a:endParaRPr lang="sk-SK" sz="20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1120</TotalTime>
  <Words>1027</Words>
  <Application>Microsoft Office PowerPoint</Application>
  <PresentationFormat>Prezentácia na obrazovke (4:3)</PresentationFormat>
  <Paragraphs>385</Paragraphs>
  <Slides>33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33</vt:i4>
      </vt:variant>
    </vt:vector>
  </HeadingPairs>
  <TitlesOfParts>
    <vt:vector size="34" baseType="lpstr">
      <vt:lpstr>Tok</vt:lpstr>
      <vt:lpstr>Stredná zdravotnícka škola, Moyzesova 17,  040 01 Košice</vt:lpstr>
      <vt:lpstr>Úvod a ciele práce</vt:lpstr>
      <vt:lpstr>Úvod a ciele práce</vt:lpstr>
      <vt:lpstr>Materiál</vt:lpstr>
      <vt:lpstr>Materiál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Metodika</vt:lpstr>
      <vt:lpstr>Výsledky a diskusia </vt:lpstr>
      <vt:lpstr>Výsledky a diskusia </vt:lpstr>
      <vt:lpstr>Výsledky a diskusia </vt:lpstr>
      <vt:lpstr>Výsledky a diskusia </vt:lpstr>
      <vt:lpstr>Výsledky a diskusia </vt:lpstr>
      <vt:lpstr>Výsledky a diskusia </vt:lpstr>
      <vt:lpstr>Snímka 27</vt:lpstr>
      <vt:lpstr>Snímka 28</vt:lpstr>
      <vt:lpstr>Snímka 29</vt:lpstr>
      <vt:lpstr>Závery</vt:lpstr>
      <vt:lpstr>Východiská</vt:lpstr>
      <vt:lpstr>Návrhy na vylepšenie a pokračovanie môjho výskumu</vt:lpstr>
      <vt:lpstr>Snímka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ASUS</dc:creator>
  <cp:lastModifiedBy>ASUS</cp:lastModifiedBy>
  <cp:revision>98</cp:revision>
  <dcterms:created xsi:type="dcterms:W3CDTF">2013-03-02T15:30:46Z</dcterms:created>
  <dcterms:modified xsi:type="dcterms:W3CDTF">2013-03-29T21:16:34Z</dcterms:modified>
</cp:coreProperties>
</file>