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71" r:id="rId4"/>
    <p:sldId id="266" r:id="rId5"/>
    <p:sldId id="258" r:id="rId6"/>
    <p:sldId id="259" r:id="rId7"/>
    <p:sldId id="26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69" r:id="rId16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7" autoAdjust="0"/>
    <p:restoredTop sz="86380" autoAdjust="0"/>
  </p:normalViewPr>
  <p:slideViewPr>
    <p:cSldViewPr>
      <p:cViewPr varScale="1">
        <p:scale>
          <a:sx n="63" d="100"/>
          <a:sy n="63" d="100"/>
        </p:scale>
        <p:origin x="-135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904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uhlý trojuholník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sk-SK" smtClean="0"/>
              <a:t>Kliknite sem a upravte štýl predlohy podnadpisov.</a:t>
            </a:r>
            <a:endParaRPr kumimoji="0" lang="en-US"/>
          </a:p>
        </p:txBody>
      </p:sp>
      <p:grpSp>
        <p:nvGrpSpPr>
          <p:cNvPr id="2" name="Skupin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Voľná forma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Voľná forma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Voľná forma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Rovná spojnica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Zástupný symbol dátumu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3AF274C-322A-4903-B1BF-A0B4652DA207}" type="datetimeFigureOut">
              <a:rPr lang="sk-SK" smtClean="0"/>
              <a:pPr/>
              <a:t>8. 4. 2012</a:t>
            </a:fld>
            <a:endParaRPr lang="sk-SK"/>
          </a:p>
        </p:txBody>
      </p:sp>
      <p:sp>
        <p:nvSpPr>
          <p:cNvPr id="19" name="Zástupný symbol päty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sk-SK"/>
          </a:p>
        </p:txBody>
      </p:sp>
      <p:sp>
        <p:nvSpPr>
          <p:cNvPr id="27" name="Zástupný symbol čísla snímky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FBDDE06-0104-434C-953A-222E8886B76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AF274C-322A-4903-B1BF-A0B4652DA207}" type="datetimeFigureOut">
              <a:rPr lang="sk-SK" smtClean="0"/>
              <a:pPr/>
              <a:t>8. 4. 2012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BDDE06-0104-434C-953A-222E8886B763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AF274C-322A-4903-B1BF-A0B4652DA207}" type="datetimeFigureOut">
              <a:rPr lang="sk-SK" smtClean="0"/>
              <a:pPr/>
              <a:t>8. 4. 2012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BDDE06-0104-434C-953A-222E8886B763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7" name="Výložka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Výložka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AF274C-322A-4903-B1BF-A0B4652DA207}" type="datetimeFigureOut">
              <a:rPr lang="sk-SK" smtClean="0"/>
              <a:pPr/>
              <a:t>8. 4. 2012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BDDE06-0104-434C-953A-222E8886B763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5" name="Zástupný symbol obsahu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AF274C-322A-4903-B1BF-A0B4652DA207}" type="datetimeFigureOut">
              <a:rPr lang="sk-SK" smtClean="0"/>
              <a:pPr/>
              <a:t>8. 4. 2012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BDDE06-0104-434C-953A-222E8886B76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AF274C-322A-4903-B1BF-A0B4652DA207}" type="datetimeFigureOut">
              <a:rPr lang="sk-SK" smtClean="0"/>
              <a:pPr/>
              <a:t>8. 4. 2012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BDDE06-0104-434C-953A-222E8886B763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AF274C-322A-4903-B1BF-A0B4652DA207}" type="datetimeFigureOut">
              <a:rPr lang="sk-SK" smtClean="0"/>
              <a:pPr/>
              <a:t>8. 4. 2012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BDDE06-0104-434C-953A-222E8886B76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3AF274C-322A-4903-B1BF-A0B4652DA207}" type="datetimeFigureOut">
              <a:rPr lang="sk-SK" smtClean="0"/>
              <a:pPr/>
              <a:t>8. 4. 2012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BDDE06-0104-434C-953A-222E8886B76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sk-SK" smtClean="0"/>
              <a:t>Ak chcete pridať obrázok, kliknite na ikonu</a:t>
            </a:r>
            <a:endParaRPr kumimoji="0" lang="en-US" dirty="0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3AF274C-322A-4903-B1BF-A0B4652DA207}" type="datetimeFigureOut">
              <a:rPr lang="sk-SK" smtClean="0"/>
              <a:pPr/>
              <a:t>8. 4. 2012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FBDDE06-0104-434C-953A-222E8886B763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8" name="Voľná forma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Voľná forma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Pravouhlý trojuholník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Rovná spojnica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Výložka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Výložka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AF274C-322A-4903-B1BF-A0B4652DA207}" type="datetimeFigureOut">
              <a:rPr lang="sk-SK" smtClean="0"/>
              <a:pPr/>
              <a:t>8. 4. 2012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BDDE06-0104-434C-953A-222E8886B76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AF274C-322A-4903-B1BF-A0B4652DA207}" type="datetimeFigureOut">
              <a:rPr lang="sk-SK" smtClean="0"/>
              <a:pPr/>
              <a:t>8. 4. 2012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FBDDE06-0104-434C-953A-222E8886B763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Voľná forma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Voľná forma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Pravouhlý trojuholník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Rovná spojnica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Zástupný symbol nadpis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0" name="Zástupný symbol tex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  <a:p>
            <a:pPr lvl="1" eaLnBrk="1" latinLnBrk="0" hangingPunct="1"/>
            <a:r>
              <a:rPr kumimoji="0" lang="sk-SK" smtClean="0"/>
              <a:t>Druhá úroveň</a:t>
            </a:r>
          </a:p>
          <a:p>
            <a:pPr lvl="2" eaLnBrk="1" latinLnBrk="0" hangingPunct="1"/>
            <a:r>
              <a:rPr kumimoji="0" lang="sk-SK" smtClean="0"/>
              <a:t>Tretia úroveň</a:t>
            </a:r>
          </a:p>
          <a:p>
            <a:pPr lvl="3" eaLnBrk="1" latinLnBrk="0" hangingPunct="1"/>
            <a:r>
              <a:rPr kumimoji="0" lang="sk-SK" smtClean="0"/>
              <a:t>Štvrtá úroveň</a:t>
            </a:r>
          </a:p>
          <a:p>
            <a:pPr lvl="4" eaLnBrk="1" latinLnBrk="0" hangingPunct="1"/>
            <a:r>
              <a:rPr kumimoji="0" lang="sk-SK" smtClean="0"/>
              <a:t>Piata úroveň</a:t>
            </a:r>
            <a:endParaRPr kumimoji="0" lang="en-US"/>
          </a:p>
        </p:txBody>
      </p:sp>
      <p:sp>
        <p:nvSpPr>
          <p:cNvPr id="10" name="Zástupný symbol dátumu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3AF274C-322A-4903-B1BF-A0B4652DA207}" type="datetimeFigureOut">
              <a:rPr lang="sk-SK" smtClean="0"/>
              <a:pPr/>
              <a:t>8. 4. 2012</a:t>
            </a:fld>
            <a:endParaRPr lang="sk-SK"/>
          </a:p>
        </p:txBody>
      </p:sp>
      <p:sp>
        <p:nvSpPr>
          <p:cNvPr id="22" name="Zástupný symbol päty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sk-SK"/>
          </a:p>
        </p:txBody>
      </p:sp>
      <p:sp>
        <p:nvSpPr>
          <p:cNvPr id="18" name="Zástupný symbol čísla snímky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FBDDE06-0104-434C-953A-222E8886B763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jpeg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1268761"/>
            <a:ext cx="7772400" cy="2313602"/>
          </a:xfrm>
        </p:spPr>
        <p:txBody>
          <a:bodyPr>
            <a:normAutofit fontScale="90000"/>
          </a:bodyPr>
          <a:lstStyle/>
          <a:p>
            <a:pPr algn="ctr"/>
            <a:r>
              <a:rPr lang="sk-SK" sz="2200" dirty="0" smtClean="0"/>
              <a:t>Katedra ekológie, </a:t>
            </a:r>
            <a:r>
              <a:rPr lang="en-US" sz="2200" dirty="0" err="1" smtClean="0"/>
              <a:t>Fa</a:t>
            </a:r>
            <a:r>
              <a:rPr lang="sk-SK" sz="2200" dirty="0" err="1" smtClean="0"/>
              <a:t>kulta</a:t>
            </a:r>
            <a:r>
              <a:rPr lang="sk-SK" sz="2200" baseline="0" dirty="0" smtClean="0"/>
              <a:t> humanitných a prírodných vied, Prešovskej univerzity v Prešove </a:t>
            </a:r>
            <a:r>
              <a:rPr lang="sk-SK" sz="2200" dirty="0" smtClean="0"/>
              <a:t/>
            </a:r>
            <a:br>
              <a:rPr lang="sk-SK" sz="2200" dirty="0" smtClean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sz="6000" dirty="0" smtClean="0"/>
              <a:t>PROCES VÝROBY ČAJOV</a:t>
            </a:r>
            <a:endParaRPr lang="sk-SK" sz="60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endParaRPr lang="sk-SK" dirty="0" smtClean="0"/>
          </a:p>
          <a:p>
            <a:endParaRPr lang="sk-SK" dirty="0" smtClean="0"/>
          </a:p>
          <a:p>
            <a:r>
              <a:rPr lang="sk-SK" sz="3000" dirty="0" smtClean="0"/>
              <a:t>Mgr. Petra </a:t>
            </a:r>
            <a:r>
              <a:rPr lang="sk-SK" sz="3000" dirty="0" err="1" smtClean="0"/>
              <a:t>Bujňáková</a:t>
            </a:r>
            <a:endParaRPr lang="sk-SK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79512" y="908720"/>
            <a:ext cx="8712968" cy="5616624"/>
          </a:xfrm>
          <a:blipFill dpi="0" rotWithShape="1">
            <a:blip r:embed="rId2" cstate="print">
              <a:alphaModFix amt="40000"/>
            </a:blip>
            <a:srcRect/>
            <a:stretch>
              <a:fillRect/>
            </a:stretch>
          </a:blipFill>
          <a:effectLst>
            <a:softEdge rad="127000"/>
          </a:effectLst>
        </p:spPr>
        <p:txBody>
          <a:bodyPr>
            <a:normAutofit/>
          </a:bodyPr>
          <a:lstStyle/>
          <a:p>
            <a:pPr algn="just"/>
            <a:r>
              <a:rPr lang="sk-SK" dirty="0" smtClean="0"/>
              <a:t>Bylinné</a:t>
            </a:r>
            <a:r>
              <a:rPr lang="sk-SK" baseline="0" dirty="0" smtClean="0"/>
              <a:t> čaje sa u nás používajú odpradávna.  Už z histórie vieme, že ľudia vždy používali liečivé byliny k odstráneniu ochorení, zlepšeniu stavu a prevencii. V dnešnej dobe dochádza k akémusi znovuzrodeniu</a:t>
            </a:r>
            <a:r>
              <a:rPr lang="sk-SK" dirty="0" smtClean="0"/>
              <a:t> fytoterapie v súvislosti so zvyšovaním povedomia obyvateľstva,</a:t>
            </a:r>
            <a:r>
              <a:rPr lang="sk-SK" baseline="0" dirty="0" smtClean="0"/>
              <a:t> </a:t>
            </a:r>
            <a:r>
              <a:rPr lang="sk-SK" dirty="0" smtClean="0"/>
              <a:t>zodpovednosti za zdravie a predchádzaním</a:t>
            </a:r>
            <a:r>
              <a:rPr lang="sk-SK" baseline="0" dirty="0" smtClean="0"/>
              <a:t> ochorení</a:t>
            </a:r>
            <a:r>
              <a:rPr lang="sk-SK" dirty="0" smtClean="0"/>
              <a:t>.</a:t>
            </a:r>
          </a:p>
          <a:p>
            <a:pPr algn="just"/>
            <a:r>
              <a:rPr lang="sk-SK" dirty="0" smtClean="0"/>
              <a:t>Podľa základného delenia rozoznávame čaje:</a:t>
            </a:r>
          </a:p>
          <a:p>
            <a:pPr algn="just">
              <a:buNone/>
            </a:pPr>
            <a:r>
              <a:rPr lang="sk-SK" dirty="0" smtClean="0"/>
              <a:t>   - jednozložkové a viaczložkové (bylinné zmesi),</a:t>
            </a:r>
          </a:p>
          <a:p>
            <a:pPr algn="just">
              <a:buNone/>
            </a:pPr>
            <a:r>
              <a:rPr lang="sk-SK" dirty="0" smtClean="0"/>
              <a:t>   - porciované a sypané,</a:t>
            </a:r>
          </a:p>
          <a:p>
            <a:pPr algn="just">
              <a:buNone/>
            </a:pPr>
            <a:r>
              <a:rPr lang="sk-SK" dirty="0" smtClean="0"/>
              <a:t>   - potravinový doplnok a</a:t>
            </a:r>
            <a:r>
              <a:rPr lang="sk-SK" baseline="0" dirty="0" smtClean="0"/>
              <a:t> liečivý prípravok.</a:t>
            </a:r>
            <a:endParaRPr lang="sk-SK" dirty="0" smtClean="0"/>
          </a:p>
          <a:p>
            <a:pPr algn="just">
              <a:buNone/>
            </a:pPr>
            <a:endParaRPr lang="sk-SK" dirty="0" smtClean="0"/>
          </a:p>
          <a:p>
            <a:pPr algn="just">
              <a:buNone/>
            </a:pPr>
            <a:endParaRPr lang="sk-SK" dirty="0" smtClean="0"/>
          </a:p>
          <a:p>
            <a:pPr algn="just"/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sk-SK" sz="3600" dirty="0" smtClean="0"/>
              <a:t>BYLINNÉ</a:t>
            </a:r>
            <a:r>
              <a:rPr lang="sk-SK" sz="3600" baseline="0" dirty="0" smtClean="0"/>
              <a:t> ČAJE</a:t>
            </a:r>
            <a:r>
              <a:rPr lang="sk-SK" sz="3600" dirty="0" smtClean="0"/>
              <a:t> </a:t>
            </a:r>
            <a:endParaRPr lang="sk-SK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472608"/>
          </a:xfrm>
          <a:blipFill dpi="0" rotWithShape="1">
            <a:blip r:embed="rId2" cstate="print">
              <a:alphaModFix amt="65000"/>
            </a:blip>
            <a:srcRect/>
            <a:stretch>
              <a:fillRect/>
            </a:stretch>
          </a:blipFill>
          <a:effectLst>
            <a:softEdge rad="127000"/>
          </a:effectLst>
        </p:spPr>
        <p:txBody>
          <a:bodyPr>
            <a:normAutofit lnSpcReduction="10000"/>
          </a:bodyPr>
          <a:lstStyle/>
          <a:p>
            <a:pPr algn="just"/>
            <a:r>
              <a:rPr lang="sk-SK" dirty="0" smtClean="0"/>
              <a:t>Výkup liečivých rastlín má na Slovensku dlhodobú tradíciu. Spracovatelia najčastejšie vykupujú surovinu od zberateľov, drobných pestovateľov a základných škôl.</a:t>
            </a:r>
          </a:p>
          <a:p>
            <a:pPr algn="just"/>
            <a:r>
              <a:rPr lang="sk-SK" dirty="0" smtClean="0"/>
              <a:t>Pre zber vo voľnej prírode je nutnosťou poznať rastliny nielen z botanickej stránky, ale zároveň poznať vhodnú dobu zberu, vhodné podmienky  zberu, správnosť sušenia suroviny tak, aby sa predišlo jej </a:t>
            </a:r>
            <a:r>
              <a:rPr lang="sk-SK" dirty="0" smtClean="0"/>
              <a:t>znehodnoteniu </a:t>
            </a:r>
            <a:r>
              <a:rPr lang="sk-SK" dirty="0" smtClean="0"/>
              <a:t>a samozrejme snaha čo najmenej poškodiť populáciu.</a:t>
            </a:r>
          </a:p>
          <a:p>
            <a:pPr algn="just"/>
            <a:r>
              <a:rPr lang="sk-SK" dirty="0" smtClean="0"/>
              <a:t>Rozoznávame tieto časti rastlín na prípravu čajov: kvet, list, vňať, koreň, kôra, plod. </a:t>
            </a:r>
            <a:endParaRPr lang="sk-SK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ZBER A VÝKUP </a:t>
            </a:r>
            <a:r>
              <a:rPr lang="sk-SK" baseline="0" dirty="0" smtClean="0"/>
              <a:t>LIEČIVÝCH RASTLÍN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sk-SK" i="0" dirty="0" smtClean="0"/>
              <a:t>VÝKUPŇA</a:t>
            </a:r>
            <a:r>
              <a:rPr lang="sk-SK" i="0" baseline="0" dirty="0" smtClean="0"/>
              <a:t> LIEČIVÝCH RASTLÍN</a:t>
            </a:r>
            <a:endParaRPr lang="sk-SK" i="0" dirty="0"/>
          </a:p>
        </p:txBody>
      </p:sp>
      <p:pic>
        <p:nvPicPr>
          <p:cNvPr id="6" name="Zástupný symbol obsahu 5" descr="IMG_041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10800000">
            <a:off x="4788024" y="692696"/>
            <a:ext cx="4104456" cy="28069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Obrázok 6" descr="IMG_042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4788024" y="3645024"/>
            <a:ext cx="4032448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Obrázok 7" descr="IMG_042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800000">
            <a:off x="251520" y="3819941"/>
            <a:ext cx="4176464" cy="29214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Obrázok 8" descr="IMG_042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0800000">
            <a:off x="251520" y="764703"/>
            <a:ext cx="4176464" cy="28094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51520" y="908720"/>
            <a:ext cx="8640960" cy="5688632"/>
          </a:xfrm>
          <a:blipFill dpi="0" rotWithShape="1">
            <a:blip r:embed="rId3" cstate="print">
              <a:alphaModFix amt="55000"/>
            </a:blip>
            <a:srcRect/>
            <a:tile tx="0" ty="0" sx="100000" sy="100000" flip="none" algn="tl"/>
          </a:blipFill>
        </p:spPr>
        <p:txBody>
          <a:bodyPr/>
          <a:lstStyle/>
          <a:p>
            <a:pPr algn="ctr">
              <a:buNone/>
            </a:pPr>
            <a:r>
              <a:rPr lang="sk-SK" dirty="0" smtClean="0"/>
              <a:t>Sklad materiálu pripraveného na spracovanie</a:t>
            </a:r>
          </a:p>
          <a:p>
            <a:pPr algn="just">
              <a:buNone/>
            </a:pPr>
            <a:endParaRPr lang="sk-SK" dirty="0" smtClean="0"/>
          </a:p>
          <a:p>
            <a:pPr algn="just">
              <a:buNone/>
            </a:pPr>
            <a:r>
              <a:rPr lang="sk-SK" dirty="0" smtClean="0"/>
              <a:t>  </a:t>
            </a:r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sk-SK" baseline="0" dirty="0" smtClean="0"/>
              <a:t>VÝROBA ČAJOV</a:t>
            </a:r>
            <a:endParaRPr lang="sk-SK" dirty="0"/>
          </a:p>
        </p:txBody>
      </p:sp>
      <p:graphicFrame>
        <p:nvGraphicFramePr>
          <p:cNvPr id="13313" name="Object 1"/>
          <p:cNvGraphicFramePr>
            <a:graphicFrameLocks noChangeAspect="1"/>
          </p:cNvGraphicFramePr>
          <p:nvPr/>
        </p:nvGraphicFramePr>
        <p:xfrm>
          <a:off x="323528" y="1412776"/>
          <a:ext cx="4931842" cy="3928467"/>
        </p:xfrm>
        <a:graphic>
          <a:graphicData uri="http://schemas.openxmlformats.org/presentationml/2006/ole">
            <p:oleObj spid="_x0000_s13313" name="Picture" r:id="rId4" imgW="5743896" imgH="4591888" progId="Word.Picture.8">
              <p:embed/>
            </p:oleObj>
          </a:graphicData>
        </a:graphic>
      </p:graphicFrame>
      <p:pic>
        <p:nvPicPr>
          <p:cNvPr id="7" name="Obrázok 6" descr="IMG_037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60032" y="3573016"/>
            <a:ext cx="4104456" cy="30783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Zástupný symbol obsahu 9" descr="IMG_033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1628800"/>
            <a:ext cx="5170520" cy="42379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sk-SK" sz="4400" dirty="0" smtClean="0"/>
              <a:t>VÝROBA</a:t>
            </a:r>
            <a:r>
              <a:rPr lang="sk-SK" sz="4400" baseline="0" dirty="0" smtClean="0"/>
              <a:t> ČAJOV</a:t>
            </a:r>
            <a:endParaRPr lang="sk-SK" dirty="0"/>
          </a:p>
        </p:txBody>
      </p:sp>
      <p:sp>
        <p:nvSpPr>
          <p:cNvPr id="6" name="Zástupný symbol textu 5"/>
          <p:cNvSpPr>
            <a:spLocks noGrp="1"/>
          </p:cNvSpPr>
          <p:nvPr>
            <p:ph type="body" idx="4294967295"/>
          </p:nvPr>
        </p:nvSpPr>
        <p:spPr>
          <a:xfrm>
            <a:off x="0" y="980728"/>
            <a:ext cx="5148064" cy="648072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sk-SK" dirty="0" smtClean="0"/>
              <a:t>Predpríprava suroviny rezaním</a:t>
            </a:r>
          </a:p>
          <a:p>
            <a:endParaRPr lang="sk-SK" sz="3200" dirty="0" smtClean="0"/>
          </a:p>
          <a:p>
            <a:endParaRPr lang="sk-SK" sz="3200" dirty="0" smtClean="0"/>
          </a:p>
        </p:txBody>
      </p:sp>
      <p:pic>
        <p:nvPicPr>
          <p:cNvPr id="11" name="Zástupný symbol obsahu 10" descr="IMG_0343.JPG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5076055" y="332656"/>
            <a:ext cx="3827867" cy="2871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89" name="Picture 1" descr="rezacka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3356992"/>
            <a:ext cx="3654921" cy="29189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>
          <a:xfrm>
            <a:off x="323528" y="764704"/>
            <a:ext cx="8496944" cy="5832648"/>
          </a:xfrm>
          <a:blipFill dpi="0" rotWithShape="1">
            <a:blip r:embed="rId2" cstate="print">
              <a:alphaModFix amt="52000"/>
            </a:blip>
            <a:srcRect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>
              <a:buNone/>
            </a:pPr>
            <a:r>
              <a:rPr lang="sk-SK" dirty="0" smtClean="0"/>
              <a:t>  Rozdrobená surovina je preosievaná na predpísanú veľkosť.</a:t>
            </a:r>
          </a:p>
          <a:p>
            <a:pPr algn="just">
              <a:buNone/>
            </a:pPr>
            <a:endParaRPr lang="sk-SK" dirty="0" smtClean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  VÝROBA</a:t>
            </a:r>
            <a:r>
              <a:rPr lang="sk-SK" baseline="0" dirty="0" smtClean="0"/>
              <a:t> ČAJOV</a:t>
            </a:r>
            <a:endParaRPr lang="sk-SK" dirty="0"/>
          </a:p>
        </p:txBody>
      </p:sp>
      <p:pic>
        <p:nvPicPr>
          <p:cNvPr id="10241" name="Picture 1" descr="sita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2204864"/>
            <a:ext cx="3463108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0243" name="Picture 3" descr="rezacka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681170"/>
            <a:ext cx="5184576" cy="4124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>
          <a:xfrm>
            <a:off x="179512" y="548680"/>
            <a:ext cx="8784976" cy="604867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sk-SK" dirty="0" smtClean="0"/>
              <a:t>  </a:t>
            </a:r>
            <a:r>
              <a:rPr lang="sk-SK" sz="2000" dirty="0" smtClean="0"/>
              <a:t>Surovina preosiata na presne predpísanú veľkosť pomocou sít s rôznou veľkosťou ôk, je následne </a:t>
            </a:r>
            <a:r>
              <a:rPr lang="sk-SK" sz="2000" dirty="0" smtClean="0"/>
              <a:t>sypaná</a:t>
            </a:r>
            <a:r>
              <a:rPr lang="sk-SK" sz="2000" dirty="0" smtClean="0"/>
              <a:t> </a:t>
            </a:r>
            <a:r>
              <a:rPr lang="sk-SK" sz="2000" dirty="0" smtClean="0"/>
              <a:t>do plniaceho zásobníka.  </a:t>
            </a:r>
          </a:p>
          <a:p>
            <a:pPr algn="just">
              <a:buNone/>
            </a:pPr>
            <a:endParaRPr lang="sk-SK" sz="2000" dirty="0" smtClean="0"/>
          </a:p>
          <a:p>
            <a:pPr algn="just">
              <a:buNone/>
            </a:pPr>
            <a:r>
              <a:rPr lang="sk-SK" sz="2000" dirty="0" smtClean="0"/>
              <a:t>                             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432048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VÝROBA</a:t>
            </a:r>
            <a:r>
              <a:rPr lang="sk-SK" baseline="0" dirty="0" smtClean="0"/>
              <a:t> ČAJOV</a:t>
            </a:r>
            <a:endParaRPr lang="sk-SK" dirty="0"/>
          </a:p>
        </p:txBody>
      </p:sp>
      <p:pic>
        <p:nvPicPr>
          <p:cNvPr id="29698" name="Picture 2" descr="plniaci zásobník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1340768"/>
            <a:ext cx="4320480" cy="5256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pic>
        <p:nvPicPr>
          <p:cNvPr id="29699" name="Picture 3" descr="plniaci zásobník s drogo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4725144"/>
            <a:ext cx="3168352" cy="19168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701" name="Picture 5" descr="sita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412776"/>
            <a:ext cx="4104456" cy="31683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>
          <a:xfrm>
            <a:off x="395536" y="548680"/>
            <a:ext cx="8496944" cy="6309320"/>
          </a:xfrm>
          <a:blipFill dpi="0" rotWithShape="1">
            <a:blip r:embed="rId2" cstate="print">
              <a:alphaModFix amt="46000"/>
            </a:blip>
            <a:srcRect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>
              <a:buNone/>
            </a:pPr>
            <a:r>
              <a:rPr lang="sk-SK" dirty="0" smtClean="0"/>
              <a:t>  </a:t>
            </a:r>
            <a:r>
              <a:rPr lang="sk-SK" sz="2000" dirty="0" smtClean="0"/>
              <a:t>Výrobno-adjustačná hala, kde prebieha výroba a balenie čajovín za presne určených hygienických podmienok. </a:t>
            </a:r>
          </a:p>
          <a:p>
            <a:pPr algn="just">
              <a:buNone/>
            </a:pPr>
            <a:r>
              <a:rPr lang="sk-SK" sz="2000" dirty="0" smtClean="0"/>
              <a:t>                             </a:t>
            </a:r>
          </a:p>
          <a:p>
            <a:pPr algn="just">
              <a:buNone/>
            </a:pPr>
            <a:endParaRPr lang="sk-SK" sz="2000" dirty="0" smtClean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432048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VÝROBA</a:t>
            </a:r>
            <a:r>
              <a:rPr lang="sk-SK" baseline="0" dirty="0" smtClean="0"/>
              <a:t> ČAJOV</a:t>
            </a:r>
            <a:endParaRPr lang="sk-SK" dirty="0"/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pic>
        <p:nvPicPr>
          <p:cNvPr id="31745" name="Picture 1" descr="hygienicke poziadavky na adjustacnej ha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412776"/>
            <a:ext cx="4032448" cy="4621655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31747" name="Picture 3" descr="vyrobno adjustacna hala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51512" y="2996952"/>
            <a:ext cx="4212976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>
          <a:xfrm>
            <a:off x="251520" y="548680"/>
            <a:ext cx="8640960" cy="630932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sk-SK" dirty="0" smtClean="0"/>
              <a:t>  </a:t>
            </a:r>
            <a:endParaRPr lang="sk-SK" sz="2000" dirty="0" smtClean="0"/>
          </a:p>
          <a:p>
            <a:pPr algn="just">
              <a:buNone/>
            </a:pPr>
            <a:r>
              <a:rPr lang="sk-SK" sz="2000" dirty="0" smtClean="0"/>
              <a:t>                             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251520" y="692696"/>
            <a:ext cx="4392488" cy="5040560"/>
          </a:xfrm>
          <a:blipFill dpi="0" rotWithShape="1">
            <a:blip r:embed="rId2" cstate="print">
              <a:alphaModFix amt="54000"/>
            </a:blip>
            <a:srcRect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sk-SK" dirty="0" smtClean="0"/>
              <a:t> VÝROBA </a:t>
            </a:r>
            <a:r>
              <a:rPr lang="sk-SK" baseline="0" dirty="0" smtClean="0"/>
              <a:t>ČAJOV</a:t>
            </a:r>
            <a:br>
              <a:rPr lang="sk-SK" baseline="0" dirty="0" smtClean="0"/>
            </a:br>
            <a:r>
              <a:rPr lang="sk-SK" baseline="0" dirty="0" smtClean="0"/>
              <a:t/>
            </a:r>
            <a:br>
              <a:rPr lang="sk-SK" baseline="0" dirty="0" smtClean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baseline="0" dirty="0" smtClean="0"/>
              <a:t/>
            </a:r>
            <a:br>
              <a:rPr lang="sk-SK" baseline="0" dirty="0" smtClean="0"/>
            </a:br>
            <a:r>
              <a:rPr lang="sk-SK" baseline="0" dirty="0" smtClean="0"/>
              <a:t>   </a:t>
            </a:r>
            <a:r>
              <a:rPr lang="sk-SK" sz="2800" dirty="0" smtClean="0"/>
              <a:t>Základná štruktúra                  </a:t>
            </a:r>
            <a:br>
              <a:rPr lang="sk-SK" sz="2800" dirty="0" smtClean="0"/>
            </a:br>
            <a:r>
              <a:rPr lang="sk-SK" sz="2800" dirty="0" smtClean="0"/>
              <a:t>       baličky čajov</a:t>
            </a:r>
            <a:endParaRPr lang="sk-SK" sz="2800" dirty="0"/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43934"/>
            <a:ext cx="42839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pic>
        <p:nvPicPr>
          <p:cNvPr id="33794" name="Picture 2" descr="typ stroj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404664"/>
            <a:ext cx="4104456" cy="6165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>
          <a:xfrm>
            <a:off x="251520" y="764704"/>
            <a:ext cx="8640960" cy="5832648"/>
          </a:xfrm>
          <a:blipFill dpi="0" rotWithShape="1">
            <a:blip r:embed="rId2" cstate="print">
              <a:alphaModFix amt="51000"/>
            </a:blip>
            <a:srcRect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ctr">
              <a:buNone/>
            </a:pPr>
            <a:r>
              <a:rPr lang="sk-SK" dirty="0" smtClean="0"/>
              <a:t>  </a:t>
            </a:r>
            <a:r>
              <a:rPr lang="sk-SK" sz="2000" dirty="0" smtClean="0"/>
              <a:t>Automatická balička čajov</a:t>
            </a:r>
          </a:p>
          <a:p>
            <a:pPr algn="just">
              <a:buNone/>
            </a:pPr>
            <a:endParaRPr lang="sk-SK" sz="2000" dirty="0" smtClean="0"/>
          </a:p>
          <a:p>
            <a:pPr algn="just">
              <a:buNone/>
            </a:pPr>
            <a:r>
              <a:rPr lang="sk-SK" sz="2000" dirty="0" smtClean="0"/>
              <a:t>                             </a:t>
            </a:r>
          </a:p>
          <a:p>
            <a:pPr algn="just">
              <a:buNone/>
            </a:pPr>
            <a:endParaRPr lang="sk-SK" sz="2000" dirty="0" smtClean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432048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VÝROBA</a:t>
            </a:r>
            <a:r>
              <a:rPr lang="sk-SK" baseline="0" dirty="0" smtClean="0"/>
              <a:t> ČAJOV</a:t>
            </a:r>
            <a:endParaRPr lang="sk-SK" dirty="0"/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pic>
        <p:nvPicPr>
          <p:cNvPr id="30721" name="Picture 1" descr="balicka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196752"/>
            <a:ext cx="5472608" cy="40295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23" name="Picture 3" descr="balicka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3140968"/>
            <a:ext cx="4375472" cy="34194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>
          <a:xfrm>
            <a:off x="251520" y="548680"/>
            <a:ext cx="8640960" cy="63093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k-SK" dirty="0" smtClean="0"/>
              <a:t>  </a:t>
            </a:r>
            <a:r>
              <a:rPr lang="sk-SK" sz="2000" dirty="0" smtClean="0"/>
              <a:t>Papier, niť a drôt na výrobu </a:t>
            </a:r>
          </a:p>
          <a:p>
            <a:pPr>
              <a:buNone/>
            </a:pPr>
            <a:r>
              <a:rPr lang="sk-SK" sz="2000" dirty="0" smtClean="0"/>
              <a:t>     záparových vreciek čaju.</a:t>
            </a:r>
          </a:p>
          <a:p>
            <a:pPr algn="just">
              <a:buNone/>
            </a:pPr>
            <a:r>
              <a:rPr lang="sk-SK" sz="2000" dirty="0" smtClean="0"/>
              <a:t>                             </a:t>
            </a:r>
          </a:p>
          <a:p>
            <a:pPr algn="just">
              <a:buNone/>
            </a:pPr>
            <a:endParaRPr lang="sk-SK" sz="2000" dirty="0" smtClean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432048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VÝROBA</a:t>
            </a:r>
            <a:r>
              <a:rPr lang="sk-SK" baseline="0" dirty="0" smtClean="0"/>
              <a:t> ČAJOV</a:t>
            </a:r>
            <a:endParaRPr lang="sk-SK" dirty="0"/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pic>
        <p:nvPicPr>
          <p:cNvPr id="40962" name="Picture 2" descr="potravinarsky dr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260648"/>
            <a:ext cx="4326384" cy="2887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40963" name="Picture 3" descr="baliaci papier na nalevove vreck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5233766" y="2839245"/>
            <a:ext cx="3140970" cy="4320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11" name="Obrázok 10" descr="IMG_040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-108520" y="2060848"/>
            <a:ext cx="4896544" cy="3888432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>
          <a:xfrm>
            <a:off x="251520" y="548680"/>
            <a:ext cx="8640960" cy="6120680"/>
          </a:xfrm>
          <a:blipFill dpi="0" rotWithShape="1">
            <a:blip r:embed="rId2" cstate="print">
              <a:alphaModFix amt="49000"/>
            </a:blip>
            <a:srcRect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>
              <a:buNone/>
            </a:pPr>
            <a:r>
              <a:rPr lang="sk-SK" dirty="0" smtClean="0"/>
              <a:t>  </a:t>
            </a:r>
            <a:r>
              <a:rPr lang="sk-SK" sz="2000" dirty="0" smtClean="0"/>
              <a:t>Záparové vrecká sú následne adjustované do </a:t>
            </a:r>
            <a:r>
              <a:rPr lang="sk-SK" sz="2000" dirty="0" err="1" smtClean="0"/>
              <a:t>krabičiek</a:t>
            </a:r>
            <a:r>
              <a:rPr lang="sk-SK" sz="2000" dirty="0" smtClean="0"/>
              <a:t> a tie balené do ochranných fólií určených na expedíciu.</a:t>
            </a:r>
          </a:p>
          <a:p>
            <a:pPr algn="just">
              <a:buNone/>
            </a:pPr>
            <a:r>
              <a:rPr lang="sk-SK" sz="2000" dirty="0" smtClean="0"/>
              <a:t>                             </a:t>
            </a:r>
          </a:p>
          <a:p>
            <a:pPr algn="just">
              <a:buNone/>
            </a:pPr>
            <a:endParaRPr lang="sk-SK" sz="2000" dirty="0" smtClean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432048"/>
          </a:xfrm>
        </p:spPr>
        <p:txBody>
          <a:bodyPr>
            <a:normAutofit fontScale="90000"/>
          </a:bodyPr>
          <a:lstStyle/>
          <a:p>
            <a:r>
              <a:rPr lang="sk-SK" dirty="0" smtClean="0"/>
              <a:t>VÝROBA</a:t>
            </a:r>
            <a:r>
              <a:rPr lang="sk-SK" baseline="0" dirty="0" smtClean="0"/>
              <a:t> ČAJOV</a:t>
            </a:r>
            <a:endParaRPr lang="sk-SK" dirty="0"/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1987" name="Picture 3" descr="baleni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636912"/>
            <a:ext cx="4143375" cy="398145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41989" name="Picture 5" descr="adjustaci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369414"/>
            <a:ext cx="5040560" cy="4037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51520" y="692696"/>
            <a:ext cx="8568952" cy="5832648"/>
          </a:xfrm>
          <a:blipFill dpi="0" rotWithShape="1">
            <a:blip r:embed="rId2" cstate="print">
              <a:alphaModFix amt="53000"/>
            </a:blip>
            <a:srcRect/>
            <a:stretch>
              <a:fillRect/>
            </a:stretch>
          </a:blipFill>
          <a:effectLst>
            <a:softEdge rad="317500"/>
          </a:effectLst>
        </p:spPr>
        <p:txBody>
          <a:bodyPr>
            <a:normAutofit fontScale="92500" lnSpcReduction="10000"/>
          </a:bodyPr>
          <a:lstStyle/>
          <a:p>
            <a:pPr algn="just"/>
            <a:r>
              <a:rPr lang="cs-CZ" dirty="0" err="1" smtClean="0"/>
              <a:t>Dôležité</a:t>
            </a:r>
            <a:r>
              <a:rPr lang="cs-CZ" dirty="0" smtClean="0"/>
              <a:t> je </a:t>
            </a:r>
            <a:r>
              <a:rPr lang="cs-CZ" dirty="0" err="1" smtClean="0"/>
              <a:t>poukázať</a:t>
            </a:r>
            <a:r>
              <a:rPr lang="cs-CZ" dirty="0" smtClean="0"/>
              <a:t> na </a:t>
            </a:r>
            <a:r>
              <a:rPr lang="cs-CZ" dirty="0" err="1" smtClean="0"/>
              <a:t>rozdiel</a:t>
            </a:r>
            <a:r>
              <a:rPr lang="cs-CZ" dirty="0" smtClean="0"/>
              <a:t> v čaji </a:t>
            </a:r>
            <a:r>
              <a:rPr lang="cs-CZ" dirty="0" err="1" smtClean="0"/>
              <a:t>ako</a:t>
            </a:r>
            <a:r>
              <a:rPr lang="cs-CZ" dirty="0" smtClean="0"/>
              <a:t> </a:t>
            </a:r>
            <a:r>
              <a:rPr lang="cs-CZ" b="1" dirty="0" err="1" smtClean="0"/>
              <a:t>potravine</a:t>
            </a:r>
            <a:r>
              <a:rPr lang="cs-CZ" b="1" dirty="0" smtClean="0"/>
              <a:t> </a:t>
            </a:r>
            <a:r>
              <a:rPr lang="cs-CZ" dirty="0" smtClean="0"/>
              <a:t>„</a:t>
            </a:r>
            <a:r>
              <a:rPr lang="cs-CZ" dirty="0" err="1" smtClean="0"/>
              <a:t>výživovom</a:t>
            </a:r>
            <a:r>
              <a:rPr lang="cs-CZ" dirty="0" smtClean="0"/>
              <a:t> </a:t>
            </a:r>
            <a:r>
              <a:rPr lang="cs-CZ" dirty="0" err="1" smtClean="0"/>
              <a:t>doplnku</a:t>
            </a:r>
            <a:r>
              <a:rPr lang="cs-CZ" dirty="0" smtClean="0"/>
              <a:t>“ a čaji </a:t>
            </a:r>
            <a:r>
              <a:rPr lang="cs-CZ" dirty="0" err="1" smtClean="0"/>
              <a:t>ako</a:t>
            </a:r>
            <a:r>
              <a:rPr lang="cs-CZ" dirty="0" smtClean="0"/>
              <a:t> </a:t>
            </a:r>
            <a:r>
              <a:rPr lang="cs-CZ" dirty="0" err="1" smtClean="0"/>
              <a:t>registrovanom</a:t>
            </a:r>
            <a:r>
              <a:rPr lang="cs-CZ" dirty="0" smtClean="0"/>
              <a:t> </a:t>
            </a:r>
            <a:r>
              <a:rPr lang="cs-CZ" b="1" dirty="0" err="1" smtClean="0"/>
              <a:t>liečivom</a:t>
            </a:r>
            <a:r>
              <a:rPr lang="cs-CZ" b="1" dirty="0" smtClean="0"/>
              <a:t> </a:t>
            </a:r>
            <a:r>
              <a:rPr lang="cs-CZ" b="1" dirty="0" err="1" smtClean="0"/>
              <a:t>prípravku</a:t>
            </a:r>
            <a:r>
              <a:rPr lang="cs-CZ" dirty="0" smtClean="0"/>
              <a:t> „</a:t>
            </a:r>
            <a:r>
              <a:rPr lang="cs-CZ" dirty="0" err="1" smtClean="0"/>
              <a:t>liečivom</a:t>
            </a:r>
            <a:r>
              <a:rPr lang="cs-CZ" dirty="0" smtClean="0"/>
              <a:t> čaji“. </a:t>
            </a:r>
            <a:r>
              <a:rPr lang="cs-CZ" dirty="0" err="1" smtClean="0"/>
              <a:t>Spotrebitelia</a:t>
            </a:r>
            <a:r>
              <a:rPr lang="cs-CZ" dirty="0" smtClean="0"/>
              <a:t> k </a:t>
            </a:r>
            <a:r>
              <a:rPr lang="cs-CZ" dirty="0" err="1" smtClean="0"/>
              <a:t>tejto</a:t>
            </a:r>
            <a:r>
              <a:rPr lang="cs-CZ" dirty="0" smtClean="0"/>
              <a:t> </a:t>
            </a:r>
            <a:r>
              <a:rPr lang="cs-CZ" dirty="0" err="1" smtClean="0"/>
              <a:t>téme</a:t>
            </a:r>
            <a:r>
              <a:rPr lang="cs-CZ" dirty="0" smtClean="0"/>
              <a:t> </a:t>
            </a:r>
            <a:r>
              <a:rPr lang="cs-CZ" dirty="0" err="1" smtClean="0"/>
              <a:t>nemajú</a:t>
            </a:r>
            <a:r>
              <a:rPr lang="cs-CZ" dirty="0" smtClean="0"/>
              <a:t> </a:t>
            </a:r>
            <a:r>
              <a:rPr lang="cs-CZ" dirty="0" err="1" smtClean="0"/>
              <a:t>dostatok</a:t>
            </a:r>
            <a:r>
              <a:rPr lang="cs-CZ" dirty="0" smtClean="0"/>
              <a:t> vhodných </a:t>
            </a:r>
            <a:r>
              <a:rPr lang="cs-CZ" dirty="0" err="1" smtClean="0"/>
              <a:t>informácií</a:t>
            </a:r>
            <a:r>
              <a:rPr lang="cs-CZ" dirty="0" smtClean="0"/>
              <a:t> a </a:t>
            </a:r>
            <a:r>
              <a:rPr lang="cs-CZ" dirty="0" err="1" smtClean="0"/>
              <a:t>nevedia</a:t>
            </a:r>
            <a:r>
              <a:rPr lang="cs-CZ" dirty="0" smtClean="0"/>
              <a:t> </a:t>
            </a:r>
            <a:r>
              <a:rPr lang="cs-CZ" dirty="0" err="1" smtClean="0"/>
              <a:t>ich</a:t>
            </a:r>
            <a:r>
              <a:rPr lang="cs-CZ" dirty="0" smtClean="0"/>
              <a:t> </a:t>
            </a:r>
            <a:r>
              <a:rPr lang="cs-CZ" dirty="0" err="1" smtClean="0"/>
              <a:t>rozlíšiť</a:t>
            </a:r>
            <a:r>
              <a:rPr lang="cs-CZ" dirty="0" smtClean="0"/>
              <a:t>. </a:t>
            </a:r>
            <a:r>
              <a:rPr lang="sk-SK" dirty="0" smtClean="0"/>
              <a:t>Pre farmaceutické spracovanie a dosiahnutie názvu „liečivý čaj“ je záväzný liekopis, v Európskej únii konkrétne Európsky liekopis (</a:t>
            </a:r>
            <a:r>
              <a:rPr lang="sk-SK" i="1" dirty="0" err="1" smtClean="0"/>
              <a:t>PhEur</a:t>
            </a:r>
            <a:r>
              <a:rPr lang="sk-SK" dirty="0" smtClean="0"/>
              <a:t>). Podliehajú nielen prísnym kritériám od kvality vstupnej suroviny až po výrobok. </a:t>
            </a:r>
          </a:p>
          <a:p>
            <a:pPr algn="just"/>
            <a:endParaRPr lang="sk-SK" dirty="0" smtClean="0"/>
          </a:p>
          <a:p>
            <a:pPr algn="just"/>
            <a:r>
              <a:rPr lang="sk-SK" dirty="0" smtClean="0"/>
              <a:t>U čaju ako výživového doplnku, respektíve potravinového doplnku, nie je požadovaná liekopisná kvalita. Ako potravina musí spĺňať požiadavky na mikrobiologickú čistotu v súlade s Potravinovým kódexom SR.</a:t>
            </a:r>
          </a:p>
          <a:p>
            <a:pPr algn="just"/>
            <a:endParaRPr lang="sk-SK" dirty="0" smtClean="0"/>
          </a:p>
          <a:p>
            <a:pPr algn="just"/>
            <a:endParaRPr lang="sk-SK" dirty="0" smtClean="0"/>
          </a:p>
          <a:p>
            <a:pPr algn="just">
              <a:buNone/>
            </a:pPr>
            <a:endParaRPr lang="sk-SK" dirty="0" smtClean="0"/>
          </a:p>
          <a:p>
            <a:pPr algn="just">
              <a:buNone/>
            </a:pPr>
            <a:endParaRPr lang="sk-SK" dirty="0" smtClean="0"/>
          </a:p>
          <a:p>
            <a:pPr algn="just"/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>
            <a:normAutofit fontScale="90000"/>
          </a:bodyPr>
          <a:lstStyle/>
          <a:p>
            <a:r>
              <a:rPr lang="sk-SK" sz="3600" dirty="0" smtClean="0"/>
              <a:t>BYLINNÉ</a:t>
            </a:r>
            <a:r>
              <a:rPr lang="sk-SK" sz="3600" baseline="0" dirty="0" smtClean="0"/>
              <a:t> ČAJE</a:t>
            </a:r>
            <a:r>
              <a:rPr lang="sk-SK" sz="3600" dirty="0" smtClean="0"/>
              <a:t> A KVALITA</a:t>
            </a:r>
            <a:endParaRPr lang="sk-SK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obsahu 3" descr="P7161393-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943534"/>
            <a:ext cx="7992888" cy="5437794"/>
          </a:xfrm>
          <a:effectLst>
            <a:softEdge rad="635000"/>
          </a:effectLst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/>
          <a:lstStyle/>
          <a:p>
            <a:pPr algn="ctr"/>
            <a:r>
              <a:rPr lang="sk-SK" dirty="0" smtClean="0"/>
              <a:t>ĎAKUJEM</a:t>
            </a:r>
            <a:r>
              <a:rPr lang="sk-SK" baseline="0" dirty="0" smtClean="0"/>
              <a:t> ZA POZORNOSŤ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la">
  <a:themeElements>
    <a:clrScheme name="Hal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Hal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Hal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297</TotalTime>
  <Words>322</Words>
  <Application>Microsoft Office PowerPoint</Application>
  <PresentationFormat>Prezentácia na obrazovke (4:3)</PresentationFormat>
  <Paragraphs>53</Paragraphs>
  <Slides>15</Slides>
  <Notes>0</Notes>
  <HiddenSlides>0</HiddenSlides>
  <MMClips>0</MMClips>
  <ScaleCrop>false</ScaleCrop>
  <HeadingPairs>
    <vt:vector size="6" baseType="variant">
      <vt:variant>
        <vt:lpstr>Motív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snímok</vt:lpstr>
      </vt:variant>
      <vt:variant>
        <vt:i4>15</vt:i4>
      </vt:variant>
    </vt:vector>
  </HeadingPairs>
  <TitlesOfParts>
    <vt:vector size="17" baseType="lpstr">
      <vt:lpstr>Hala</vt:lpstr>
      <vt:lpstr>Picture</vt:lpstr>
      <vt:lpstr>Katedra ekológie, Fakulta humanitných a prírodných vied, Prešovskej univerzity v Prešove   PROCES VÝROBY ČAJOV</vt:lpstr>
      <vt:lpstr>BYLINNÉ ČAJE </vt:lpstr>
      <vt:lpstr>ZBER A VÝKUP LIEČIVÝCH RASTLÍN</vt:lpstr>
      <vt:lpstr>VÝKUPŇA LIEČIVÝCH RASTLÍN</vt:lpstr>
      <vt:lpstr>VÝROBA ČAJOV</vt:lpstr>
      <vt:lpstr>VÝROBA ČAJOV</vt:lpstr>
      <vt:lpstr>  VÝROBA ČAJOV</vt:lpstr>
      <vt:lpstr>VÝROBA ČAJOV</vt:lpstr>
      <vt:lpstr>VÝROBA ČAJOV</vt:lpstr>
      <vt:lpstr> VÝROBA ČAJOV       Základná štruktúra                          baličky čajov</vt:lpstr>
      <vt:lpstr>VÝROBA ČAJOV</vt:lpstr>
      <vt:lpstr>VÝROBA ČAJOV</vt:lpstr>
      <vt:lpstr>VÝROBA ČAJOV</vt:lpstr>
      <vt:lpstr>BYLINNÉ ČAJE A KVALITA</vt:lpstr>
      <vt:lpstr>ĎAKUJEM ZA POZORNOSŤ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Petra</dc:creator>
  <cp:lastModifiedBy>Petra</cp:lastModifiedBy>
  <cp:revision>114</cp:revision>
  <dcterms:created xsi:type="dcterms:W3CDTF">2010-07-04T11:01:59Z</dcterms:created>
  <dcterms:modified xsi:type="dcterms:W3CDTF">2012-04-08T12:50:24Z</dcterms:modified>
</cp:coreProperties>
</file>